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41"/>
  </p:notesMasterIdLst>
  <p:handoutMasterIdLst>
    <p:handoutMasterId r:id="rId42"/>
  </p:handoutMasterIdLst>
  <p:sldIdLst>
    <p:sldId id="317" r:id="rId2"/>
    <p:sldId id="311" r:id="rId3"/>
    <p:sldId id="259" r:id="rId4"/>
    <p:sldId id="318" r:id="rId5"/>
    <p:sldId id="320" r:id="rId6"/>
    <p:sldId id="324" r:id="rId7"/>
    <p:sldId id="323" r:id="rId8"/>
    <p:sldId id="325" r:id="rId9"/>
    <p:sldId id="290" r:id="rId10"/>
    <p:sldId id="319" r:id="rId11"/>
    <p:sldId id="292" r:id="rId12"/>
    <p:sldId id="293" r:id="rId13"/>
    <p:sldId id="283" r:id="rId14"/>
    <p:sldId id="284" r:id="rId15"/>
    <p:sldId id="285" r:id="rId16"/>
    <p:sldId id="302" r:id="rId17"/>
    <p:sldId id="294" r:id="rId18"/>
    <p:sldId id="321" r:id="rId19"/>
    <p:sldId id="260" r:id="rId20"/>
    <p:sldId id="279" r:id="rId21"/>
    <p:sldId id="261" r:id="rId22"/>
    <p:sldId id="300" r:id="rId23"/>
    <p:sldId id="296" r:id="rId24"/>
    <p:sldId id="297" r:id="rId25"/>
    <p:sldId id="298" r:id="rId26"/>
    <p:sldId id="301" r:id="rId27"/>
    <p:sldId id="264" r:id="rId28"/>
    <p:sldId id="282" r:id="rId29"/>
    <p:sldId id="281" r:id="rId30"/>
    <p:sldId id="315" r:id="rId31"/>
    <p:sldId id="314" r:id="rId32"/>
    <p:sldId id="303" r:id="rId33"/>
    <p:sldId id="304" r:id="rId34"/>
    <p:sldId id="305" r:id="rId35"/>
    <p:sldId id="309" r:id="rId36"/>
    <p:sldId id="310" r:id="rId37"/>
    <p:sldId id="276" r:id="rId38"/>
    <p:sldId id="312" r:id="rId39"/>
    <p:sldId id="313" r:id="rId40"/>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F0066"/>
    <a:srgbClr val="800080"/>
    <a:srgbClr val="CC0099"/>
    <a:srgbClr val="FF6600"/>
    <a:srgbClr val="669900"/>
    <a:srgbClr val="66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6" autoAdjust="0"/>
    <p:restoredTop sz="86375" autoAdjust="0"/>
  </p:normalViewPr>
  <p:slideViewPr>
    <p:cSldViewPr>
      <p:cViewPr varScale="1">
        <p:scale>
          <a:sx n="60" d="100"/>
          <a:sy n="60" d="100"/>
        </p:scale>
        <p:origin x="300" y="56"/>
      </p:cViewPr>
      <p:guideLst>
        <p:guide orient="horz" pos="2160"/>
        <p:guide pos="2880"/>
      </p:guideLst>
    </p:cSldViewPr>
  </p:slideViewPr>
  <p:outlineViewPr>
    <p:cViewPr>
      <p:scale>
        <a:sx n="33" d="100"/>
        <a:sy n="33" d="100"/>
      </p:scale>
      <p:origin x="0" y="-17984"/>
    </p:cViewPr>
  </p:outlineViewPr>
  <p:notesTextViewPr>
    <p:cViewPr>
      <p:scale>
        <a:sx n="100" d="100"/>
        <a:sy n="100" d="100"/>
      </p:scale>
      <p:origin x="0" y="0"/>
    </p:cViewPr>
  </p:notesTextViewPr>
  <p:notesViewPr>
    <p:cSldViewPr>
      <p:cViewPr varScale="1">
        <p:scale>
          <a:sx n="59" d="100"/>
          <a:sy n="59" d="100"/>
        </p:scale>
        <p:origin x="-17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2344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endParaRPr lang="en-US" altLang="zh-CN"/>
          </a:p>
        </p:txBody>
      </p:sp>
      <p:sp>
        <p:nvSpPr>
          <p:cNvPr id="2345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2345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smtClean="0">
                <a:latin typeface="Arial" panose="020B0604020202020204" pitchFamily="34" charset="0"/>
              </a:defRPr>
            </a:lvl1pPr>
          </a:lstStyle>
          <a:p>
            <a:pPr>
              <a:defRPr/>
            </a:pPr>
            <a:fld id="{0FA30B56-6296-4277-841C-12E976E9CCA9}" type="slidenum">
              <a:rPr lang="en-US" altLang="zh-CN"/>
              <a:pPr>
                <a:defRPr/>
              </a:pPr>
              <a:t>‹#›</a:t>
            </a:fld>
            <a:endParaRPr lang="en-US" altLang="zh-CN"/>
          </a:p>
        </p:txBody>
      </p:sp>
    </p:spTree>
    <p:extLst>
      <p:ext uri="{BB962C8B-B14F-4D97-AF65-F5344CB8AC3E}">
        <p14:creationId xmlns:p14="http://schemas.microsoft.com/office/powerpoint/2010/main" val="3290517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147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7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147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smtClean="0">
                <a:latin typeface="Arial" panose="020B0604020202020204" pitchFamily="34" charset="0"/>
              </a:defRPr>
            </a:lvl1pPr>
          </a:lstStyle>
          <a:p>
            <a:pPr>
              <a:defRPr/>
            </a:pPr>
            <a:fld id="{E70FD917-D9E5-44A9-B530-47CFE8E86BF0}" type="slidenum">
              <a:rPr lang="en-US" altLang="zh-CN"/>
              <a:pPr>
                <a:defRPr/>
              </a:pPr>
              <a:t>‹#›</a:t>
            </a:fld>
            <a:endParaRPr lang="en-US" altLang="zh-CN"/>
          </a:p>
        </p:txBody>
      </p:sp>
    </p:spTree>
    <p:extLst>
      <p:ext uri="{BB962C8B-B14F-4D97-AF65-F5344CB8AC3E}">
        <p14:creationId xmlns:p14="http://schemas.microsoft.com/office/powerpoint/2010/main" val="358405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aike.baidu.com/view/10954.ht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baike.baidu.com/view/63521.htm" TargetMode="External"/><Relationship Id="rId5" Type="http://schemas.openxmlformats.org/officeDocument/2006/relationships/hyperlink" Target="http://baike.baidu.com/view/10897.htm" TargetMode="External"/><Relationship Id="rId4" Type="http://schemas.openxmlformats.org/officeDocument/2006/relationships/hyperlink" Target="http://baike.baidu.com/view/146849.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7FBED32-2515-4201-9039-BED6BB4BCB05}" type="slidenum">
              <a:rPr lang="en-US" altLang="zh-CN"/>
              <a:pPr>
                <a:spcBef>
                  <a:spcPct val="0"/>
                </a:spcBef>
              </a:pPr>
              <a:t>2</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400" b="1" smtClean="0"/>
              <a:t>生存  安全  精神   人类面临安全新问题</a:t>
            </a:r>
          </a:p>
          <a:p>
            <a:pPr eaLnBrk="1" hangingPunct="1"/>
            <a:endParaRPr lang="en-US" altLang="zh-CN" smtClean="0"/>
          </a:p>
        </p:txBody>
      </p:sp>
    </p:spTree>
    <p:extLst>
      <p:ext uri="{BB962C8B-B14F-4D97-AF65-F5344CB8AC3E}">
        <p14:creationId xmlns:p14="http://schemas.microsoft.com/office/powerpoint/2010/main" val="10374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D216060-0CBD-4B3C-B3AA-CDC1FFD3A393}" type="slidenum">
              <a:rPr lang="en-US" altLang="zh-CN"/>
              <a:pPr>
                <a:spcBef>
                  <a:spcPct val="0"/>
                </a:spcBef>
              </a:pPr>
              <a:t>15</a:t>
            </a:fld>
            <a:endParaRPr lang="en-US" altLang="zh-CN"/>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1408725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EB50B5B-2D02-4108-9F4A-8551668E2738}" type="slidenum">
              <a:rPr lang="en-US" altLang="zh-CN"/>
              <a:pPr>
                <a:spcBef>
                  <a:spcPct val="0"/>
                </a:spcBef>
              </a:pPr>
              <a:t>16</a:t>
            </a:fld>
            <a:endParaRPr lang="en-US" altLang="zh-CN"/>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当电气设备需要采用安全电压来防止触电事故时，应根据使用环境、人员和使用方式等因素选用本标准中所列的不同等级的安全电压额定值。 </a:t>
            </a:r>
          </a:p>
        </p:txBody>
      </p:sp>
    </p:spTree>
    <p:extLst>
      <p:ext uri="{BB962C8B-B14F-4D97-AF65-F5344CB8AC3E}">
        <p14:creationId xmlns:p14="http://schemas.microsoft.com/office/powerpoint/2010/main" val="144719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0FD917-D9E5-44A9-B530-47CFE8E86BF0}" type="slidenum">
              <a:rPr lang="en-US" altLang="zh-CN" smtClean="0"/>
              <a:pPr>
                <a:defRPr/>
              </a:pPr>
              <a:t>21</a:t>
            </a:fld>
            <a:endParaRPr lang="en-US" altLang="zh-CN"/>
          </a:p>
        </p:txBody>
      </p:sp>
    </p:spTree>
    <p:extLst>
      <p:ext uri="{BB962C8B-B14F-4D97-AF65-F5344CB8AC3E}">
        <p14:creationId xmlns:p14="http://schemas.microsoft.com/office/powerpoint/2010/main" val="2410664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9FD3E9-B4B9-45A9-970F-FC3995ABC27B}" type="slidenum">
              <a:rPr lang="en-US" altLang="zh-CN"/>
              <a:pPr>
                <a:spcBef>
                  <a:spcPct val="0"/>
                </a:spcBef>
              </a:pPr>
              <a:t>23</a:t>
            </a:fld>
            <a:endParaRPr lang="en-US" altLang="zh-CN"/>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640433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0B310E0-A4A3-4DEA-86CD-E642F0435A4D}" type="slidenum">
              <a:rPr lang="en-US" altLang="zh-CN"/>
              <a:pPr>
                <a:spcBef>
                  <a:spcPct val="0"/>
                </a:spcBef>
              </a:pPr>
              <a:t>24</a:t>
            </a:fld>
            <a:endParaRPr lang="en-US" altLang="zh-CN"/>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50494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3C4BA3D-2D15-4FEC-9305-BB6910A56BA1}" type="slidenum">
              <a:rPr lang="en-US" altLang="zh-CN"/>
              <a:pPr>
                <a:spcBef>
                  <a:spcPct val="0"/>
                </a:spcBef>
              </a:pPr>
              <a:t>25</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854477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C00B7D4-DF9E-4004-A942-CC1DEC400A87}" type="slidenum">
              <a:rPr lang="en-US" altLang="zh-CN"/>
              <a:pPr>
                <a:spcBef>
                  <a:spcPct val="0"/>
                </a:spcBef>
              </a:pPr>
              <a:t>28</a:t>
            </a:fld>
            <a:endParaRPr lang="en-US" altLang="zh-CN"/>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68620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16CB0E9-91C1-452C-9764-C93C7B2F8FBC}" type="slidenum">
              <a:rPr lang="en-US" altLang="zh-CN"/>
              <a:pPr>
                <a:spcBef>
                  <a:spcPct val="0"/>
                </a:spcBef>
              </a:pPr>
              <a:t>29</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闪电便是天然辐射源之一。而人造辐射源则种类较多，有广播电视发射设备；通信雷达及导航发射设备，包括短波发射台，微波通信站、地面卫星通信站、移动通信站；工业、科研、医疗高频设备；交通系统电磁辐射干扰，包括电气化铁路、轻轨及电气化铁道、轨道电车等；电力系统电磁辐射，高压输电线包括架空输电线和地下电缆，变电站包括发电厂和变压器电站；家用电器电磁辐射，包括计算机、显示器、电视机、微波炉、手机等。</a:t>
            </a:r>
            <a:br>
              <a:rPr lang="zh-CN" altLang="en-US" smtClean="0"/>
            </a:br>
            <a:r>
              <a:rPr lang="zh-CN" altLang="en-US" smtClean="0"/>
              <a:t/>
            </a:r>
            <a:br>
              <a:rPr lang="zh-CN" altLang="en-US" smtClean="0"/>
            </a:br>
            <a:endParaRPr lang="zh-CN" altLang="en-US" smtClean="0"/>
          </a:p>
        </p:txBody>
      </p:sp>
    </p:spTree>
    <p:extLst>
      <p:ext uri="{BB962C8B-B14F-4D97-AF65-F5344CB8AC3E}">
        <p14:creationId xmlns:p14="http://schemas.microsoft.com/office/powerpoint/2010/main" val="2203063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4367A7F-2242-4C7B-9E32-90BE3B8E05EA}" type="slidenum">
              <a:rPr lang="en-US" altLang="zh-CN"/>
              <a:pPr>
                <a:spcBef>
                  <a:spcPct val="0"/>
                </a:spcBef>
              </a:pPr>
              <a:t>31</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不必叹幅色变，也不能掉以轻心。微波炉能不用就不用，电热毯，不要开着睡觉。在手机接通的瞬间，释放的电磁辐射量最大，在手机接通几十秒后，电磁辐射强度可减少一半。因此，人们最好在手机接通几十秒后再接电话。在接电话时，要尽量使头部离手机远一点，或采用分离耳机与话筒来接听电话。手机在充电状况下辐射更大。同时，尽量减少通话时间，最好左右耳朵轮流听。平时不要将开着的手机挂在胸前，以防心脏受损。</a:t>
            </a:r>
            <a:br>
              <a:rPr lang="zh-CN" altLang="en-US" smtClean="0"/>
            </a:br>
            <a:endParaRPr lang="zh-CN" altLang="en-US" smtClean="0"/>
          </a:p>
        </p:txBody>
      </p:sp>
    </p:spTree>
    <p:extLst>
      <p:ext uri="{BB962C8B-B14F-4D97-AF65-F5344CB8AC3E}">
        <p14:creationId xmlns:p14="http://schemas.microsoft.com/office/powerpoint/2010/main" val="145900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A5010AB-A0F7-4F80-8EEF-F3AB96DCE1E9}" type="slidenum">
              <a:rPr lang="en-US" altLang="zh-CN"/>
              <a:pPr>
                <a:spcBef>
                  <a:spcPct val="0"/>
                </a:spcBef>
              </a:pPr>
              <a:t>32</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直击雷的</a:t>
            </a:r>
            <a:r>
              <a:rPr lang="zh-CN" altLang="en-US" smtClean="0">
                <a:hlinkClick r:id="rId3"/>
              </a:rPr>
              <a:t>电压</a:t>
            </a:r>
            <a:r>
              <a:rPr lang="zh-CN" altLang="en-US" smtClean="0"/>
              <a:t>峰值通常可达几万</a:t>
            </a:r>
            <a:r>
              <a:rPr lang="zh-CN" altLang="en-US" smtClean="0">
                <a:hlinkClick r:id="rId4"/>
              </a:rPr>
              <a:t>伏</a:t>
            </a:r>
            <a:r>
              <a:rPr lang="zh-CN" altLang="en-US" smtClean="0"/>
              <a:t>甚至几百万伏，</a:t>
            </a:r>
            <a:r>
              <a:rPr lang="zh-CN" altLang="en-US" smtClean="0">
                <a:hlinkClick r:id="rId5"/>
              </a:rPr>
              <a:t>电流</a:t>
            </a:r>
            <a:r>
              <a:rPr lang="zh-CN" altLang="en-US" smtClean="0"/>
              <a:t>峰值可达几十</a:t>
            </a:r>
            <a:r>
              <a:rPr lang="en-US" altLang="zh-CN" smtClean="0"/>
              <a:t>KA</a:t>
            </a:r>
            <a:r>
              <a:rPr lang="zh-CN" altLang="en-US" smtClean="0"/>
              <a:t>乃至几百</a:t>
            </a:r>
            <a:r>
              <a:rPr lang="en-US" altLang="zh-CN" smtClean="0"/>
              <a:t>KA</a:t>
            </a:r>
            <a:r>
              <a:rPr lang="zh-CN" altLang="en-US" smtClean="0"/>
              <a:t>，其之所以破坏性很强，主要原因是雷云所蕴藏的能量在极短的时间（其持续时间通常只有几</a:t>
            </a:r>
            <a:r>
              <a:rPr lang="en-US" altLang="zh-CN" smtClean="0"/>
              <a:t>us</a:t>
            </a:r>
            <a:r>
              <a:rPr lang="zh-CN" altLang="en-US" smtClean="0"/>
              <a:t>到几百</a:t>
            </a:r>
            <a:r>
              <a:rPr lang="en-US" altLang="zh-CN" smtClean="0"/>
              <a:t>us</a:t>
            </a:r>
            <a:r>
              <a:rPr lang="zh-CN" altLang="en-US" smtClean="0"/>
              <a:t>）就释放出来，从</a:t>
            </a:r>
            <a:r>
              <a:rPr lang="zh-CN" altLang="en-US" smtClean="0">
                <a:hlinkClick r:id="rId6"/>
              </a:rPr>
              <a:t>瞬间功率</a:t>
            </a:r>
            <a:r>
              <a:rPr lang="zh-CN" altLang="en-US" smtClean="0"/>
              <a:t>来讲，是巨大的。 </a:t>
            </a:r>
          </a:p>
        </p:txBody>
      </p:sp>
    </p:spTree>
    <p:extLst>
      <p:ext uri="{BB962C8B-B14F-4D97-AF65-F5344CB8AC3E}">
        <p14:creationId xmlns:p14="http://schemas.microsoft.com/office/powerpoint/2010/main" val="2614155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A10A80-A385-4995-9EDB-21AC356BDED5}" type="slidenum">
              <a:rPr lang="en-US" altLang="zh-CN"/>
              <a:pPr>
                <a:spcBef>
                  <a:spcPct val="0"/>
                </a:spcBef>
              </a:pPr>
              <a:t>6</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57322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EF92FA4-1365-4681-9079-48F94A7EB3DC}" type="slidenum">
              <a:rPr lang="en-US" altLang="zh-CN"/>
              <a:pPr>
                <a:spcBef>
                  <a:spcPct val="0"/>
                </a:spcBef>
              </a:pPr>
              <a:t>34</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雷电活动的一般规律</a:t>
            </a:r>
          </a:p>
          <a:p>
            <a:pPr lvl="1" eaLnBrk="1" hangingPunct="1"/>
            <a:r>
              <a:rPr lang="zh-CN" altLang="en-US" sz="1300" b="1" smtClean="0"/>
              <a:t>热且潮湿地区</a:t>
            </a:r>
          </a:p>
          <a:p>
            <a:pPr lvl="1" eaLnBrk="1" hangingPunct="1"/>
            <a:r>
              <a:rPr lang="zh-CN" altLang="en-US" sz="1300" b="1" smtClean="0"/>
              <a:t>山区</a:t>
            </a:r>
          </a:p>
          <a:p>
            <a:pPr lvl="1" eaLnBrk="1" hangingPunct="1"/>
            <a:r>
              <a:rPr lang="zh-CN" altLang="en-US" sz="1300" b="1" smtClean="0"/>
              <a:t>春秋、春夏之交</a:t>
            </a:r>
          </a:p>
          <a:p>
            <a:pPr eaLnBrk="1" hangingPunct="1"/>
            <a:r>
              <a:rPr lang="zh-CN" altLang="en-US" b="1" smtClean="0"/>
              <a:t>容易遭受雷击的部位</a:t>
            </a:r>
          </a:p>
          <a:p>
            <a:pPr lvl="1" eaLnBrk="1" hangingPunct="1"/>
            <a:r>
              <a:rPr lang="zh-CN" altLang="en-US" sz="1300" b="1" smtClean="0"/>
              <a:t>建筑物突出、高耸部位</a:t>
            </a:r>
          </a:p>
          <a:p>
            <a:pPr lvl="1" eaLnBrk="1" hangingPunct="1"/>
            <a:r>
              <a:rPr lang="zh-CN" altLang="en-US" sz="1300" b="1" smtClean="0"/>
              <a:t>金属屋顶、地下有金属管道、内部有大量金属设备的厂房</a:t>
            </a:r>
          </a:p>
          <a:p>
            <a:pPr lvl="1" eaLnBrk="1" hangingPunct="1"/>
            <a:r>
              <a:rPr lang="zh-CN" altLang="en-US" sz="1300" b="1" smtClean="0"/>
              <a:t>大树、山区的输电线路</a:t>
            </a:r>
            <a:endParaRPr lang="zh-CN" altLang="en-US" smtClean="0"/>
          </a:p>
          <a:p>
            <a:pPr eaLnBrk="1" hangingPunct="1"/>
            <a:endParaRPr lang="en-US" altLang="zh-CN" smtClean="0"/>
          </a:p>
        </p:txBody>
      </p:sp>
    </p:spTree>
    <p:extLst>
      <p:ext uri="{BB962C8B-B14F-4D97-AF65-F5344CB8AC3E}">
        <p14:creationId xmlns:p14="http://schemas.microsoft.com/office/powerpoint/2010/main" val="166195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DDA2B4A-CD43-45E4-8299-26CC61B7D412}" type="slidenum">
              <a:rPr lang="en-US" altLang="zh-CN"/>
              <a:pPr>
                <a:spcBef>
                  <a:spcPct val="0"/>
                </a:spcBef>
              </a:pPr>
              <a:t>7</a:t>
            </a:fld>
            <a:endParaRPr lang="en-US" altLang="zh-CN"/>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在自然界中渗出后，污染土地和水流，最终进入人体</a:t>
            </a:r>
            <a:r>
              <a:rPr lang="en-US" altLang="zh-CN" dirty="0" smtClean="0"/>
              <a:t>,</a:t>
            </a:r>
            <a:r>
              <a:rPr lang="zh-CN" altLang="en-US" dirty="0" smtClean="0"/>
              <a:t>使人的神经系统受到严重破坏。</a:t>
            </a:r>
          </a:p>
        </p:txBody>
      </p:sp>
    </p:spTree>
    <p:extLst>
      <p:ext uri="{BB962C8B-B14F-4D97-AF65-F5344CB8AC3E}">
        <p14:creationId xmlns:p14="http://schemas.microsoft.com/office/powerpoint/2010/main" val="125533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0D4ADCA-BE0E-4627-BA37-F7EA6DC463BD}" type="slidenum">
              <a:rPr lang="en-US" altLang="zh-CN"/>
              <a:pPr>
                <a:spcBef>
                  <a:spcPct val="0"/>
                </a:spcBef>
              </a:pPr>
              <a:t>8</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中国“电子垃圾之都”广东省贵屿镇，它每年要吞吐掉上百万吨的电子垃圾</a:t>
            </a:r>
            <a:r>
              <a:rPr lang="en-US" altLang="zh-CN" smtClean="0"/>
              <a:t>(</a:t>
            </a:r>
            <a:r>
              <a:rPr lang="zh-CN" altLang="en-US" smtClean="0"/>
              <a:t>大部分源于进口</a:t>
            </a:r>
            <a:r>
              <a:rPr lang="en-US" altLang="zh-CN" smtClean="0"/>
              <a:t>)</a:t>
            </a:r>
          </a:p>
          <a:p>
            <a:pPr eaLnBrk="1" hangingPunct="1"/>
            <a:endParaRPr lang="en-US" altLang="zh-CN" smtClean="0"/>
          </a:p>
        </p:txBody>
      </p:sp>
    </p:spTree>
    <p:extLst>
      <p:ext uri="{BB962C8B-B14F-4D97-AF65-F5344CB8AC3E}">
        <p14:creationId xmlns:p14="http://schemas.microsoft.com/office/powerpoint/2010/main" val="192196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BBCFC60-AAA3-4BA3-890F-E704C5E0FC15}" type="slidenum">
              <a:rPr lang="en-US" altLang="zh-CN"/>
              <a:pPr>
                <a:spcBef>
                  <a:spcPct val="0"/>
                </a:spcBef>
              </a:pPr>
              <a:t>10</a:t>
            </a:fld>
            <a:endParaRPr lang="en-US" altLang="zh-CN"/>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理想状态下，三相电源中性点不接地时单相触电不形成闭合回路。但是由于设备、线路绝缘电阻、对地电容的存在，单相触电时可能通过这些途径形成闭合回路。 </a:t>
            </a:r>
          </a:p>
        </p:txBody>
      </p:sp>
    </p:spTree>
    <p:extLst>
      <p:ext uri="{BB962C8B-B14F-4D97-AF65-F5344CB8AC3E}">
        <p14:creationId xmlns:p14="http://schemas.microsoft.com/office/powerpoint/2010/main" val="3178728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4AB4E8E-D77C-4BE5-90A1-FE4DA0A61B43}" type="slidenum">
              <a:rPr lang="en-US" altLang="zh-CN"/>
              <a:pPr>
                <a:spcBef>
                  <a:spcPct val="0"/>
                </a:spcBef>
              </a:pPr>
              <a:t>11</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线电压</a:t>
            </a:r>
          </a:p>
        </p:txBody>
      </p:sp>
    </p:spTree>
    <p:extLst>
      <p:ext uri="{BB962C8B-B14F-4D97-AF65-F5344CB8AC3E}">
        <p14:creationId xmlns:p14="http://schemas.microsoft.com/office/powerpoint/2010/main" val="133140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0A4C3F-58B7-4A9A-BD97-2049A53125C0}" type="slidenum">
              <a:rPr lang="en-US" altLang="zh-CN"/>
              <a:pPr>
                <a:spcBef>
                  <a:spcPct val="0"/>
                </a:spcBef>
              </a:pPr>
              <a:t>12</a:t>
            </a:fld>
            <a:endParaRPr lang="en-US" altLang="zh-CN"/>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当两脚跨在为接地电流所确定的各种电位的地面上，且其跨距为 </a:t>
            </a:r>
            <a:r>
              <a:rPr lang="en-US" altLang="zh-CN" smtClean="0"/>
              <a:t>0.8m</a:t>
            </a:r>
            <a:r>
              <a:rPr lang="zh-CN" altLang="en-US" smtClean="0"/>
              <a:t>时，两脚间的电位差，称为跨步电压，由跨步电压造成的触电称为跨步电压触电。跨步电压的大小受接地电流大小、人体所穿的鞋和地面特征、两脚之间的跨距、两脚的方位以及离接地点的远近等因素的影响。人体受到跨步电压触电时，电流是沿着人的下身，从脚到脚与大地形成回路，使双脚发麻或抽筋并很快倒地。跌倒后由于头脚之间的距离大，使作用于人身体上的电压增高，电流相应增大，并有可能使电流通过人体内部重要器官而出现致命的危险。 </a:t>
            </a:r>
          </a:p>
        </p:txBody>
      </p:sp>
    </p:spTree>
    <p:extLst>
      <p:ext uri="{BB962C8B-B14F-4D97-AF65-F5344CB8AC3E}">
        <p14:creationId xmlns:p14="http://schemas.microsoft.com/office/powerpoint/2010/main" val="187931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748D438-D1DA-4C3E-A1D2-721937C9BE61}" type="slidenum">
              <a:rPr lang="en-US" altLang="zh-CN"/>
              <a:pPr>
                <a:spcBef>
                  <a:spcPct val="0"/>
                </a:spcBef>
              </a:pPr>
              <a:t>13</a:t>
            </a:fld>
            <a:endParaRPr lang="en-US" altLang="zh-CN"/>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87552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053844-11EF-4B61-A4BA-3090B9C77C4C}" type="slidenum">
              <a:rPr lang="en-US" altLang="zh-CN"/>
              <a:pPr>
                <a:spcBef>
                  <a:spcPct val="0"/>
                </a:spcBef>
              </a:pPr>
              <a:t>14</a:t>
            </a:fld>
            <a:endParaRPr lang="en-US" altLang="zh-CN"/>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16108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895600"/>
            <a:ext cx="8077200" cy="3352800"/>
          </a:xfrm>
          <a:prstGeom prst="rect">
            <a:avLst/>
          </a:prstGeom>
          <a:gradFill rotWithShape="0">
            <a:gsLst>
              <a:gs pos="0">
                <a:srgbClr val="ACD0E2"/>
              </a:gs>
              <a:gs pos="100000">
                <a:srgbClr val="FFFFFF"/>
              </a:gs>
            </a:gsLst>
            <a:lin ang="0" scaled="1"/>
          </a:gra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latinLnBrk="1" hangingPunct="1"/>
            <a:endParaRPr kumimoji="1" lang="zh-CN" altLang="zh-CN" sz="2400" b="0">
              <a:latin typeface="Gulim" pitchFamily="34" charset="-127"/>
              <a:ea typeface="Gulim" pitchFamily="34" charset="-127"/>
            </a:endParaRPr>
          </a:p>
        </p:txBody>
      </p:sp>
      <p:grpSp>
        <p:nvGrpSpPr>
          <p:cNvPr id="5" name="Group 3"/>
          <p:cNvGrpSpPr>
            <a:grpSpLocks/>
          </p:cNvGrpSpPr>
          <p:nvPr/>
        </p:nvGrpSpPr>
        <p:grpSpPr bwMode="auto">
          <a:xfrm>
            <a:off x="1752600" y="1600200"/>
            <a:ext cx="7391400" cy="4191000"/>
            <a:chOff x="528" y="1296"/>
            <a:chExt cx="4848" cy="2496"/>
          </a:xfrm>
        </p:grpSpPr>
        <p:sp>
          <p:nvSpPr>
            <p:cNvPr id="6" name="AutoShape 4"/>
            <p:cNvSpPr>
              <a:spLocks noChangeArrowheads="1"/>
            </p:cNvSpPr>
            <p:nvPr/>
          </p:nvSpPr>
          <p:spPr bwMode="auto">
            <a:xfrm flipH="1">
              <a:off x="528" y="1296"/>
              <a:ext cx="1776" cy="2496"/>
            </a:xfrm>
            <a:prstGeom prst="flowChartDelay">
              <a:avLst/>
            </a:prstGeom>
            <a:gradFill rotWithShape="0">
              <a:gsLst>
                <a:gs pos="0">
                  <a:srgbClr val="ADC3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 name="Rectangle 5"/>
            <p:cNvSpPr>
              <a:spLocks noChangeArrowheads="1"/>
            </p:cNvSpPr>
            <p:nvPr/>
          </p:nvSpPr>
          <p:spPr bwMode="auto">
            <a:xfrm>
              <a:off x="2304" y="1296"/>
              <a:ext cx="3072" cy="2496"/>
            </a:xfrm>
            <a:prstGeom prst="rect">
              <a:avLst/>
            </a:prstGeom>
            <a:gradFill rotWithShape="0">
              <a:gsLst>
                <a:gs pos="0">
                  <a:srgbClr val="ADC3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 name="Rectangle 6"/>
          <p:cNvSpPr>
            <a:spLocks noChangeArrowheads="1"/>
          </p:cNvSpPr>
          <p:nvPr/>
        </p:nvSpPr>
        <p:spPr bwMode="auto">
          <a:xfrm>
            <a:off x="5776913" y="1219200"/>
            <a:ext cx="3367087" cy="533400"/>
          </a:xfrm>
          <a:prstGeom prst="rect">
            <a:avLst/>
          </a:prstGeom>
          <a:solidFill>
            <a:srgbClr val="99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7"/>
          <p:cNvSpPr>
            <a:spLocks noChangeArrowheads="1"/>
          </p:cNvSpPr>
          <p:nvPr/>
        </p:nvSpPr>
        <p:spPr bwMode="auto">
          <a:xfrm>
            <a:off x="0" y="1219200"/>
            <a:ext cx="9155113" cy="381000"/>
          </a:xfrm>
          <a:prstGeom prst="rect">
            <a:avLst/>
          </a:prstGeom>
          <a:solidFill>
            <a:srgbClr val="36429B"/>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0" name="Group 8"/>
          <p:cNvGrpSpPr>
            <a:grpSpLocks/>
          </p:cNvGrpSpPr>
          <p:nvPr/>
        </p:nvGrpSpPr>
        <p:grpSpPr bwMode="auto">
          <a:xfrm>
            <a:off x="1981200" y="1600200"/>
            <a:ext cx="7162800" cy="3657600"/>
            <a:chOff x="528" y="1296"/>
            <a:chExt cx="4848" cy="2496"/>
          </a:xfrm>
        </p:grpSpPr>
        <p:sp>
          <p:nvSpPr>
            <p:cNvPr id="11" name="AutoShape 9"/>
            <p:cNvSpPr>
              <a:spLocks noChangeArrowheads="1"/>
            </p:cNvSpPr>
            <p:nvPr/>
          </p:nvSpPr>
          <p:spPr bwMode="auto">
            <a:xfrm flipH="1">
              <a:off x="528" y="1296"/>
              <a:ext cx="1776" cy="2496"/>
            </a:xfrm>
            <a:prstGeom prst="flowChartDelay">
              <a:avLst/>
            </a:prstGeom>
            <a:solidFill>
              <a:srgbClr val="DEE7F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 name="Rectangle 10"/>
            <p:cNvSpPr>
              <a:spLocks noChangeArrowheads="1"/>
            </p:cNvSpPr>
            <p:nvPr/>
          </p:nvSpPr>
          <p:spPr bwMode="auto">
            <a:xfrm>
              <a:off x="2304" y="1296"/>
              <a:ext cx="3072" cy="2496"/>
            </a:xfrm>
            <a:prstGeom prst="rect">
              <a:avLst/>
            </a:prstGeom>
            <a:solidFill>
              <a:srgbClr val="DEE7F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3" name="Rectangle 11"/>
          <p:cNvSpPr>
            <a:spLocks noChangeArrowheads="1"/>
          </p:cNvSpPr>
          <p:nvPr/>
        </p:nvSpPr>
        <p:spPr bwMode="auto">
          <a:xfrm>
            <a:off x="0" y="6324600"/>
            <a:ext cx="3886200" cy="533400"/>
          </a:xfrm>
          <a:prstGeom prst="rect">
            <a:avLst/>
          </a:prstGeom>
          <a:solidFill>
            <a:srgbClr val="B5DA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Rectangle 12"/>
          <p:cNvSpPr>
            <a:spLocks noChangeArrowheads="1"/>
          </p:cNvSpPr>
          <p:nvPr/>
        </p:nvSpPr>
        <p:spPr bwMode="auto">
          <a:xfrm>
            <a:off x="3219450" y="6319838"/>
            <a:ext cx="5924550" cy="538162"/>
          </a:xfrm>
          <a:prstGeom prst="rect">
            <a:avLst/>
          </a:prstGeom>
          <a:solidFill>
            <a:srgbClr val="77A4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15" name="Picture 13" descr="Image-0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51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4"/>
          <p:cNvSpPr>
            <a:spLocks noChangeArrowheads="1"/>
          </p:cNvSpPr>
          <p:nvPr/>
        </p:nvSpPr>
        <p:spPr bwMode="auto">
          <a:xfrm>
            <a:off x="0" y="6172200"/>
            <a:ext cx="9153525" cy="152400"/>
          </a:xfrm>
          <a:prstGeom prst="rect">
            <a:avLst/>
          </a:prstGeom>
          <a:solidFill>
            <a:srgbClr val="3642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Freeform 20"/>
          <p:cNvSpPr>
            <a:spLocks noEditPoints="1"/>
          </p:cNvSpPr>
          <p:nvPr/>
        </p:nvSpPr>
        <p:spPr bwMode="auto">
          <a:xfrm rot="16200000">
            <a:off x="22225" y="838200"/>
            <a:ext cx="293688" cy="293688"/>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18" name="Group 21"/>
          <p:cNvGrpSpPr>
            <a:grpSpLocks/>
          </p:cNvGrpSpPr>
          <p:nvPr/>
        </p:nvGrpSpPr>
        <p:grpSpPr bwMode="auto">
          <a:xfrm>
            <a:off x="339725" y="61913"/>
            <a:ext cx="923925" cy="1114425"/>
            <a:chOff x="178" y="138"/>
            <a:chExt cx="595" cy="738"/>
          </a:xfrm>
        </p:grpSpPr>
        <p:sp>
          <p:nvSpPr>
            <p:cNvPr id="19" name="Freeform 22"/>
            <p:cNvSpPr>
              <a:spLocks/>
            </p:cNvSpPr>
            <p:nvPr userDrawn="1"/>
          </p:nvSpPr>
          <p:spPr bwMode="auto">
            <a:xfrm>
              <a:off x="178" y="159"/>
              <a:ext cx="155" cy="258"/>
            </a:xfrm>
            <a:custGeom>
              <a:avLst/>
              <a:gdLst>
                <a:gd name="T0" fmla="*/ 10 w 23"/>
                <a:gd name="T1" fmla="*/ 27 h 38"/>
                <a:gd name="T2" fmla="*/ 13 w 23"/>
                <a:gd name="T3" fmla="*/ 1 h 38"/>
                <a:gd name="T4" fmla="*/ 15 w 23"/>
                <a:gd name="T5" fmla="*/ 0 h 38"/>
                <a:gd name="T6" fmla="*/ 15 w 23"/>
                <a:gd name="T7" fmla="*/ 0 h 38"/>
                <a:gd name="T8" fmla="*/ 3 w 23"/>
                <a:gd name="T9" fmla="*/ 7 h 38"/>
                <a:gd name="T10" fmla="*/ 0 w 23"/>
                <a:gd name="T11" fmla="*/ 20 h 38"/>
                <a:gd name="T12" fmla="*/ 7 w 23"/>
                <a:gd name="T13" fmla="*/ 32 h 38"/>
                <a:gd name="T14" fmla="*/ 23 w 23"/>
                <a:gd name="T15" fmla="*/ 38 h 38"/>
                <a:gd name="T16" fmla="*/ 23 w 23"/>
                <a:gd name="T17" fmla="*/ 38 h 38"/>
                <a:gd name="T18" fmla="*/ 10 w 23"/>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8">
                  <a:moveTo>
                    <a:pt x="10" y="27"/>
                  </a:moveTo>
                  <a:cubicBezTo>
                    <a:pt x="6" y="18"/>
                    <a:pt x="7" y="8"/>
                    <a:pt x="13" y="1"/>
                  </a:cubicBezTo>
                  <a:cubicBezTo>
                    <a:pt x="14" y="1"/>
                    <a:pt x="14" y="0"/>
                    <a:pt x="15" y="0"/>
                  </a:cubicBezTo>
                  <a:lnTo>
                    <a:pt x="3" y="7"/>
                  </a:lnTo>
                  <a:cubicBezTo>
                    <a:pt x="3" y="7"/>
                    <a:pt x="0" y="12"/>
                    <a:pt x="0" y="20"/>
                  </a:cubicBezTo>
                  <a:cubicBezTo>
                    <a:pt x="0" y="28"/>
                    <a:pt x="6" y="31"/>
                    <a:pt x="7" y="32"/>
                  </a:cubicBezTo>
                  <a:cubicBezTo>
                    <a:pt x="8" y="33"/>
                    <a:pt x="15" y="37"/>
                    <a:pt x="23" y="38"/>
                  </a:cubicBezTo>
                  <a:cubicBezTo>
                    <a:pt x="18" y="36"/>
                    <a:pt x="13" y="33"/>
                    <a:pt x="10" y="27"/>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0" name="Freeform 23"/>
            <p:cNvSpPr>
              <a:spLocks/>
            </p:cNvSpPr>
            <p:nvPr userDrawn="1"/>
          </p:nvSpPr>
          <p:spPr bwMode="auto">
            <a:xfrm>
              <a:off x="212" y="424"/>
              <a:ext cx="297" cy="407"/>
            </a:xfrm>
            <a:custGeom>
              <a:avLst/>
              <a:gdLst>
                <a:gd name="T0" fmla="*/ 15 w 44"/>
                <a:gd name="T1" fmla="*/ 45 h 60"/>
                <a:gd name="T2" fmla="*/ 28 w 44"/>
                <a:gd name="T3" fmla="*/ 36 h 60"/>
                <a:gd name="T4" fmla="*/ 41 w 44"/>
                <a:gd name="T5" fmla="*/ 22 h 60"/>
                <a:gd name="T6" fmla="*/ 38 w 44"/>
                <a:gd name="T7" fmla="*/ 6 h 60"/>
                <a:gd name="T8" fmla="*/ 23 w 44"/>
                <a:gd name="T9" fmla="*/ 0 h 60"/>
                <a:gd name="T10" fmla="*/ 26 w 44"/>
                <a:gd name="T11" fmla="*/ 4 h 60"/>
                <a:gd name="T12" fmla="*/ 26 w 44"/>
                <a:gd name="T13" fmla="*/ 18 h 60"/>
                <a:gd name="T14" fmla="*/ 16 w 44"/>
                <a:gd name="T15" fmla="*/ 26 h 60"/>
                <a:gd name="T16" fmla="*/ 5 w 44"/>
                <a:gd name="T17" fmla="*/ 33 h 60"/>
                <a:gd name="T18" fmla="*/ 3 w 44"/>
                <a:gd name="T19" fmla="*/ 47 h 60"/>
                <a:gd name="T20" fmla="*/ 10 w 44"/>
                <a:gd name="T21" fmla="*/ 60 h 60"/>
                <a:gd name="T22" fmla="*/ 10 w 44"/>
                <a:gd name="T23" fmla="*/ 60 h 60"/>
                <a:gd name="T24" fmla="*/ 15 w 44"/>
                <a:gd name="T25" fmla="*/ 45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 h="60">
                  <a:moveTo>
                    <a:pt x="15" y="45"/>
                  </a:moveTo>
                  <a:cubicBezTo>
                    <a:pt x="16" y="45"/>
                    <a:pt x="20" y="39"/>
                    <a:pt x="28" y="36"/>
                  </a:cubicBezTo>
                  <a:cubicBezTo>
                    <a:pt x="36" y="33"/>
                    <a:pt x="40" y="24"/>
                    <a:pt x="41" y="22"/>
                  </a:cubicBezTo>
                  <a:cubicBezTo>
                    <a:pt x="41" y="21"/>
                    <a:pt x="44" y="11"/>
                    <a:pt x="38" y="6"/>
                  </a:cubicBezTo>
                  <a:cubicBezTo>
                    <a:pt x="33" y="0"/>
                    <a:pt x="29" y="0"/>
                    <a:pt x="23" y="0"/>
                  </a:cubicBezTo>
                  <a:cubicBezTo>
                    <a:pt x="23" y="0"/>
                    <a:pt x="26" y="3"/>
                    <a:pt x="26" y="4"/>
                  </a:cubicBezTo>
                  <a:cubicBezTo>
                    <a:pt x="27" y="6"/>
                    <a:pt x="30" y="12"/>
                    <a:pt x="26" y="18"/>
                  </a:cubicBezTo>
                  <a:cubicBezTo>
                    <a:pt x="22" y="23"/>
                    <a:pt x="19" y="25"/>
                    <a:pt x="16" y="26"/>
                  </a:cubicBezTo>
                  <a:cubicBezTo>
                    <a:pt x="11" y="27"/>
                    <a:pt x="7" y="30"/>
                    <a:pt x="5" y="33"/>
                  </a:cubicBezTo>
                  <a:cubicBezTo>
                    <a:pt x="4" y="35"/>
                    <a:pt x="0" y="40"/>
                    <a:pt x="3" y="47"/>
                  </a:cubicBezTo>
                  <a:lnTo>
                    <a:pt x="10" y="60"/>
                  </a:lnTo>
                  <a:cubicBezTo>
                    <a:pt x="9" y="54"/>
                    <a:pt x="15" y="46"/>
                    <a:pt x="15" y="45"/>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1" name="Freeform 24"/>
            <p:cNvSpPr>
              <a:spLocks/>
            </p:cNvSpPr>
            <p:nvPr userDrawn="1"/>
          </p:nvSpPr>
          <p:spPr bwMode="auto">
            <a:xfrm>
              <a:off x="671" y="723"/>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cubicBezTo>
                    <a:pt x="0" y="0"/>
                    <a:pt x="0" y="0"/>
                    <a:pt x="0" y="0"/>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2" name="Freeform 25"/>
            <p:cNvSpPr>
              <a:spLocks/>
            </p:cNvSpPr>
            <p:nvPr userDrawn="1"/>
          </p:nvSpPr>
          <p:spPr bwMode="auto">
            <a:xfrm>
              <a:off x="543" y="607"/>
              <a:ext cx="121" cy="108"/>
            </a:xfrm>
            <a:custGeom>
              <a:avLst/>
              <a:gdLst>
                <a:gd name="T0" fmla="*/ 15 w 18"/>
                <a:gd name="T1" fmla="*/ 9 h 16"/>
                <a:gd name="T2" fmla="*/ 10 w 18"/>
                <a:gd name="T3" fmla="*/ 0 h 16"/>
                <a:gd name="T4" fmla="*/ 1 w 18"/>
                <a:gd name="T5" fmla="*/ 3 h 16"/>
                <a:gd name="T6" fmla="*/ 3 w 18"/>
                <a:gd name="T7" fmla="*/ 7 h 16"/>
                <a:gd name="T8" fmla="*/ 18 w 18"/>
                <a:gd name="T9" fmla="*/ 16 h 16"/>
                <a:gd name="T10" fmla="*/ 15 w 18"/>
                <a:gd name="T11" fmla="*/ 9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6">
                  <a:moveTo>
                    <a:pt x="15" y="9"/>
                  </a:moveTo>
                  <a:cubicBezTo>
                    <a:pt x="15" y="4"/>
                    <a:pt x="12" y="0"/>
                    <a:pt x="10" y="0"/>
                  </a:cubicBezTo>
                  <a:cubicBezTo>
                    <a:pt x="9" y="0"/>
                    <a:pt x="4" y="0"/>
                    <a:pt x="1" y="3"/>
                  </a:cubicBezTo>
                  <a:cubicBezTo>
                    <a:pt x="1" y="3"/>
                    <a:pt x="0" y="5"/>
                    <a:pt x="3" y="7"/>
                  </a:cubicBezTo>
                  <a:lnTo>
                    <a:pt x="18" y="16"/>
                  </a:lnTo>
                  <a:cubicBezTo>
                    <a:pt x="16" y="15"/>
                    <a:pt x="15" y="13"/>
                    <a:pt x="15" y="9"/>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3" name="Freeform 26"/>
            <p:cNvSpPr>
              <a:spLocks/>
            </p:cNvSpPr>
            <p:nvPr userDrawn="1"/>
          </p:nvSpPr>
          <p:spPr bwMode="auto">
            <a:xfrm>
              <a:off x="664" y="546"/>
              <a:ext cx="60" cy="27"/>
            </a:xfrm>
            <a:custGeom>
              <a:avLst/>
              <a:gdLst>
                <a:gd name="T0" fmla="*/ 3 w 9"/>
                <a:gd name="T1" fmla="*/ 3 h 4"/>
                <a:gd name="T2" fmla="*/ 9 w 9"/>
                <a:gd name="T3" fmla="*/ 3 h 4"/>
                <a:gd name="T4" fmla="*/ 9 w 9"/>
                <a:gd name="T5" fmla="*/ 3 h 4"/>
                <a:gd name="T6" fmla="*/ 0 w 9"/>
                <a:gd name="T7" fmla="*/ 0 h 4"/>
                <a:gd name="T8" fmla="*/ 3 w 9"/>
                <a:gd name="T9" fmla="*/ 3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3" y="3"/>
                  </a:moveTo>
                  <a:cubicBezTo>
                    <a:pt x="5" y="4"/>
                    <a:pt x="7" y="3"/>
                    <a:pt x="9" y="3"/>
                  </a:cubicBezTo>
                  <a:cubicBezTo>
                    <a:pt x="9" y="3"/>
                    <a:pt x="9" y="3"/>
                    <a:pt x="9" y="3"/>
                  </a:cubicBezTo>
                  <a:lnTo>
                    <a:pt x="0" y="0"/>
                  </a:lnTo>
                  <a:cubicBezTo>
                    <a:pt x="1" y="2"/>
                    <a:pt x="2" y="3"/>
                    <a:pt x="3" y="3"/>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4" name="Freeform 27"/>
            <p:cNvSpPr>
              <a:spLocks/>
            </p:cNvSpPr>
            <p:nvPr userDrawn="1"/>
          </p:nvSpPr>
          <p:spPr bwMode="auto">
            <a:xfrm>
              <a:off x="515" y="206"/>
              <a:ext cx="189" cy="204"/>
            </a:xfrm>
            <a:custGeom>
              <a:avLst/>
              <a:gdLst>
                <a:gd name="T0" fmla="*/ 10 w 28"/>
                <a:gd name="T1" fmla="*/ 30 h 30"/>
                <a:gd name="T2" fmla="*/ 20 w 28"/>
                <a:gd name="T3" fmla="*/ 19 h 30"/>
                <a:gd name="T4" fmla="*/ 22 w 28"/>
                <a:gd name="T5" fmla="*/ 9 h 30"/>
                <a:gd name="T6" fmla="*/ 28 w 28"/>
                <a:gd name="T7" fmla="*/ 0 h 30"/>
                <a:gd name="T8" fmla="*/ 11 w 28"/>
                <a:gd name="T9" fmla="*/ 3 h 30"/>
                <a:gd name="T10" fmla="*/ 5 w 28"/>
                <a:gd name="T11" fmla="*/ 11 h 30"/>
                <a:gd name="T12" fmla="*/ 0 w 28"/>
                <a:gd name="T13" fmla="*/ 24 h 30"/>
                <a:gd name="T14" fmla="*/ 10 w 28"/>
                <a:gd name="T15" fmla="*/ 3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0">
                  <a:moveTo>
                    <a:pt x="10" y="30"/>
                  </a:moveTo>
                  <a:cubicBezTo>
                    <a:pt x="16" y="30"/>
                    <a:pt x="20" y="21"/>
                    <a:pt x="20" y="19"/>
                  </a:cubicBezTo>
                  <a:cubicBezTo>
                    <a:pt x="21" y="16"/>
                    <a:pt x="21" y="13"/>
                    <a:pt x="22" y="9"/>
                  </a:cubicBezTo>
                  <a:cubicBezTo>
                    <a:pt x="22" y="6"/>
                    <a:pt x="25" y="0"/>
                    <a:pt x="28" y="0"/>
                  </a:cubicBezTo>
                  <a:lnTo>
                    <a:pt x="11" y="3"/>
                  </a:lnTo>
                  <a:cubicBezTo>
                    <a:pt x="11" y="3"/>
                    <a:pt x="6" y="5"/>
                    <a:pt x="5" y="11"/>
                  </a:cubicBezTo>
                  <a:cubicBezTo>
                    <a:pt x="4" y="15"/>
                    <a:pt x="4" y="22"/>
                    <a:pt x="0" y="24"/>
                  </a:cubicBezTo>
                  <a:cubicBezTo>
                    <a:pt x="0" y="24"/>
                    <a:pt x="3" y="30"/>
                    <a:pt x="10" y="30"/>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25" name="Freeform 28"/>
            <p:cNvSpPr>
              <a:spLocks/>
            </p:cNvSpPr>
            <p:nvPr userDrawn="1"/>
          </p:nvSpPr>
          <p:spPr bwMode="auto">
            <a:xfrm>
              <a:off x="213" y="138"/>
              <a:ext cx="560" cy="738"/>
            </a:xfrm>
            <a:custGeom>
              <a:avLst/>
              <a:gdLst>
                <a:gd name="T0" fmla="*/ 77 w 83"/>
                <a:gd name="T1" fmla="*/ 37 h 114"/>
                <a:gd name="T2" fmla="*/ 82 w 83"/>
                <a:gd name="T3" fmla="*/ 27 h 114"/>
                <a:gd name="T4" fmla="*/ 80 w 83"/>
                <a:gd name="T5" fmla="*/ 14 h 114"/>
                <a:gd name="T6" fmla="*/ 72 w 83"/>
                <a:gd name="T7" fmla="*/ 11 h 114"/>
                <a:gd name="T8" fmla="*/ 66 w 83"/>
                <a:gd name="T9" fmla="*/ 20 h 114"/>
                <a:gd name="T10" fmla="*/ 64 w 83"/>
                <a:gd name="T11" fmla="*/ 30 h 114"/>
                <a:gd name="T12" fmla="*/ 54 w 83"/>
                <a:gd name="T13" fmla="*/ 41 h 114"/>
                <a:gd name="T14" fmla="*/ 44 w 83"/>
                <a:gd name="T15" fmla="*/ 35 h 114"/>
                <a:gd name="T16" fmla="*/ 40 w 83"/>
                <a:gd name="T17" fmla="*/ 20 h 114"/>
                <a:gd name="T18" fmla="*/ 26 w 83"/>
                <a:gd name="T19" fmla="*/ 2 h 114"/>
                <a:gd name="T20" fmla="*/ 9 w 83"/>
                <a:gd name="T21" fmla="*/ 4 h 114"/>
                <a:gd name="T22" fmla="*/ 7 w 83"/>
                <a:gd name="T23" fmla="*/ 5 h 114"/>
                <a:gd name="T24" fmla="*/ 4 w 83"/>
                <a:gd name="T25" fmla="*/ 31 h 114"/>
                <a:gd name="T26" fmla="*/ 17 w 83"/>
                <a:gd name="T27" fmla="*/ 42 h 114"/>
                <a:gd name="T28" fmla="*/ 22 w 83"/>
                <a:gd name="T29" fmla="*/ 43 h 114"/>
                <a:gd name="T30" fmla="*/ 37 w 83"/>
                <a:gd name="T31" fmla="*/ 49 h 114"/>
                <a:gd name="T32" fmla="*/ 40 w 83"/>
                <a:gd name="T33" fmla="*/ 65 h 114"/>
                <a:gd name="T34" fmla="*/ 27 w 83"/>
                <a:gd name="T35" fmla="*/ 79 h 114"/>
                <a:gd name="T36" fmla="*/ 14 w 83"/>
                <a:gd name="T37" fmla="*/ 88 h 114"/>
                <a:gd name="T38" fmla="*/ 9 w 83"/>
                <a:gd name="T39" fmla="*/ 103 h 114"/>
                <a:gd name="T40" fmla="*/ 11 w 83"/>
                <a:gd name="T41" fmla="*/ 107 h 114"/>
                <a:gd name="T42" fmla="*/ 33 w 83"/>
                <a:gd name="T43" fmla="*/ 105 h 114"/>
                <a:gd name="T44" fmla="*/ 41 w 83"/>
                <a:gd name="T45" fmla="*/ 89 h 114"/>
                <a:gd name="T46" fmla="*/ 46 w 83"/>
                <a:gd name="T47" fmla="*/ 76 h 114"/>
                <a:gd name="T48" fmla="*/ 49 w 83"/>
                <a:gd name="T49" fmla="*/ 73 h 114"/>
                <a:gd name="T50" fmla="*/ 58 w 83"/>
                <a:gd name="T51" fmla="*/ 70 h 114"/>
                <a:gd name="T52" fmla="*/ 63 w 83"/>
                <a:gd name="T53" fmla="*/ 79 h 114"/>
                <a:gd name="T54" fmla="*/ 66 w 83"/>
                <a:gd name="T55" fmla="*/ 86 h 114"/>
                <a:gd name="T56" fmla="*/ 67 w 83"/>
                <a:gd name="T57" fmla="*/ 87 h 114"/>
                <a:gd name="T58" fmla="*/ 67 w 83"/>
                <a:gd name="T59" fmla="*/ 87 h 114"/>
                <a:gd name="T60" fmla="*/ 68 w 83"/>
                <a:gd name="T61" fmla="*/ 87 h 114"/>
                <a:gd name="T62" fmla="*/ 78 w 83"/>
                <a:gd name="T63" fmla="*/ 75 h 114"/>
                <a:gd name="T64" fmla="*/ 75 w 83"/>
                <a:gd name="T65" fmla="*/ 64 h 114"/>
                <a:gd name="T66" fmla="*/ 75 w 83"/>
                <a:gd name="T67" fmla="*/ 64 h 114"/>
                <a:gd name="T68" fmla="*/ 69 w 83"/>
                <a:gd name="T69" fmla="*/ 64 h 114"/>
                <a:gd name="T70" fmla="*/ 66 w 83"/>
                <a:gd name="T71" fmla="*/ 61 h 114"/>
                <a:gd name="T72" fmla="*/ 65 w 83"/>
                <a:gd name="T73" fmla="*/ 50 h 114"/>
                <a:gd name="T74" fmla="*/ 77 w 83"/>
                <a:gd name="T75" fmla="*/ 37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3" h="114">
                  <a:moveTo>
                    <a:pt x="77" y="37"/>
                  </a:moveTo>
                  <a:cubicBezTo>
                    <a:pt x="81" y="34"/>
                    <a:pt x="82" y="29"/>
                    <a:pt x="82" y="27"/>
                  </a:cubicBezTo>
                  <a:cubicBezTo>
                    <a:pt x="82" y="25"/>
                    <a:pt x="83" y="18"/>
                    <a:pt x="80" y="14"/>
                  </a:cubicBezTo>
                  <a:cubicBezTo>
                    <a:pt x="77" y="10"/>
                    <a:pt x="74" y="11"/>
                    <a:pt x="72" y="11"/>
                  </a:cubicBezTo>
                  <a:cubicBezTo>
                    <a:pt x="69" y="11"/>
                    <a:pt x="66" y="17"/>
                    <a:pt x="66" y="20"/>
                  </a:cubicBezTo>
                  <a:cubicBezTo>
                    <a:pt x="65" y="24"/>
                    <a:pt x="65" y="27"/>
                    <a:pt x="64" y="30"/>
                  </a:cubicBezTo>
                  <a:cubicBezTo>
                    <a:pt x="64" y="32"/>
                    <a:pt x="60" y="41"/>
                    <a:pt x="54" y="41"/>
                  </a:cubicBezTo>
                  <a:cubicBezTo>
                    <a:pt x="47" y="41"/>
                    <a:pt x="44" y="35"/>
                    <a:pt x="44" y="35"/>
                  </a:cubicBezTo>
                  <a:cubicBezTo>
                    <a:pt x="41" y="33"/>
                    <a:pt x="41" y="31"/>
                    <a:pt x="40" y="20"/>
                  </a:cubicBezTo>
                  <a:cubicBezTo>
                    <a:pt x="38" y="8"/>
                    <a:pt x="30" y="4"/>
                    <a:pt x="26" y="2"/>
                  </a:cubicBezTo>
                  <a:cubicBezTo>
                    <a:pt x="23" y="1"/>
                    <a:pt x="15" y="0"/>
                    <a:pt x="9" y="4"/>
                  </a:cubicBezTo>
                  <a:cubicBezTo>
                    <a:pt x="8" y="4"/>
                    <a:pt x="8" y="5"/>
                    <a:pt x="7" y="5"/>
                  </a:cubicBezTo>
                  <a:cubicBezTo>
                    <a:pt x="1" y="12"/>
                    <a:pt x="0" y="22"/>
                    <a:pt x="4" y="31"/>
                  </a:cubicBezTo>
                  <a:cubicBezTo>
                    <a:pt x="7" y="37"/>
                    <a:pt x="12" y="40"/>
                    <a:pt x="17" y="42"/>
                  </a:cubicBezTo>
                  <a:cubicBezTo>
                    <a:pt x="19" y="43"/>
                    <a:pt x="21" y="43"/>
                    <a:pt x="22" y="43"/>
                  </a:cubicBezTo>
                  <a:cubicBezTo>
                    <a:pt x="28" y="43"/>
                    <a:pt x="32" y="43"/>
                    <a:pt x="37" y="49"/>
                  </a:cubicBezTo>
                  <a:cubicBezTo>
                    <a:pt x="43" y="54"/>
                    <a:pt x="40" y="64"/>
                    <a:pt x="40" y="65"/>
                  </a:cubicBezTo>
                  <a:cubicBezTo>
                    <a:pt x="39" y="67"/>
                    <a:pt x="35" y="76"/>
                    <a:pt x="27" y="79"/>
                  </a:cubicBezTo>
                  <a:cubicBezTo>
                    <a:pt x="19" y="82"/>
                    <a:pt x="15" y="88"/>
                    <a:pt x="14" y="88"/>
                  </a:cubicBezTo>
                  <a:cubicBezTo>
                    <a:pt x="14" y="89"/>
                    <a:pt x="8" y="97"/>
                    <a:pt x="9" y="103"/>
                  </a:cubicBezTo>
                  <a:cubicBezTo>
                    <a:pt x="9" y="105"/>
                    <a:pt x="10" y="106"/>
                    <a:pt x="11" y="107"/>
                  </a:cubicBezTo>
                  <a:cubicBezTo>
                    <a:pt x="18" y="114"/>
                    <a:pt x="26" y="112"/>
                    <a:pt x="33" y="105"/>
                  </a:cubicBezTo>
                  <a:cubicBezTo>
                    <a:pt x="40" y="99"/>
                    <a:pt x="41" y="91"/>
                    <a:pt x="41" y="89"/>
                  </a:cubicBezTo>
                  <a:cubicBezTo>
                    <a:pt x="41" y="88"/>
                    <a:pt x="41" y="83"/>
                    <a:pt x="46" y="76"/>
                  </a:cubicBezTo>
                  <a:cubicBezTo>
                    <a:pt x="47" y="75"/>
                    <a:pt x="48" y="74"/>
                    <a:pt x="49" y="73"/>
                  </a:cubicBezTo>
                  <a:cubicBezTo>
                    <a:pt x="52" y="70"/>
                    <a:pt x="57" y="70"/>
                    <a:pt x="58" y="70"/>
                  </a:cubicBezTo>
                  <a:cubicBezTo>
                    <a:pt x="60" y="70"/>
                    <a:pt x="63" y="74"/>
                    <a:pt x="63" y="79"/>
                  </a:cubicBezTo>
                  <a:cubicBezTo>
                    <a:pt x="63" y="83"/>
                    <a:pt x="64" y="85"/>
                    <a:pt x="66" y="86"/>
                  </a:cubicBezTo>
                  <a:cubicBezTo>
                    <a:pt x="66" y="86"/>
                    <a:pt x="67" y="86"/>
                    <a:pt x="67" y="87"/>
                  </a:cubicBezTo>
                  <a:cubicBezTo>
                    <a:pt x="67" y="87"/>
                    <a:pt x="67" y="87"/>
                    <a:pt x="67" y="87"/>
                  </a:cubicBezTo>
                  <a:cubicBezTo>
                    <a:pt x="67" y="87"/>
                    <a:pt x="68" y="87"/>
                    <a:pt x="68" y="87"/>
                  </a:cubicBezTo>
                  <a:cubicBezTo>
                    <a:pt x="70" y="87"/>
                    <a:pt x="77" y="84"/>
                    <a:pt x="78" y="75"/>
                  </a:cubicBezTo>
                  <a:cubicBezTo>
                    <a:pt x="79" y="66"/>
                    <a:pt x="77" y="65"/>
                    <a:pt x="75" y="64"/>
                  </a:cubicBezTo>
                  <a:cubicBezTo>
                    <a:pt x="75" y="64"/>
                    <a:pt x="75" y="64"/>
                    <a:pt x="75" y="64"/>
                  </a:cubicBezTo>
                  <a:cubicBezTo>
                    <a:pt x="73" y="64"/>
                    <a:pt x="71" y="65"/>
                    <a:pt x="69" y="64"/>
                  </a:cubicBezTo>
                  <a:cubicBezTo>
                    <a:pt x="68" y="64"/>
                    <a:pt x="67" y="63"/>
                    <a:pt x="66" y="61"/>
                  </a:cubicBezTo>
                  <a:cubicBezTo>
                    <a:pt x="64" y="59"/>
                    <a:pt x="64" y="55"/>
                    <a:pt x="65" y="50"/>
                  </a:cubicBezTo>
                  <a:cubicBezTo>
                    <a:pt x="67" y="39"/>
                    <a:pt x="72" y="40"/>
                    <a:pt x="77" y="37"/>
                  </a:cubicBezTo>
                  <a:close/>
                </a:path>
              </a:pathLst>
            </a:custGeom>
            <a:solidFill>
              <a:srgbClr val="99CCFF"/>
            </a:solidFill>
            <a:ln w="0">
              <a:solidFill>
                <a:schemeClr val="bg1"/>
              </a:solidFill>
              <a:prstDash val="solid"/>
              <a:round/>
              <a:headEnd/>
              <a:tailEnd/>
            </a:ln>
          </p:spPr>
          <p:txBody>
            <a:bodyPr/>
            <a:lstStyle/>
            <a:p>
              <a:endParaRPr lang="zh-CN" altLang="en-US"/>
            </a:p>
          </p:txBody>
        </p:sp>
      </p:grpSp>
      <p:sp>
        <p:nvSpPr>
          <p:cNvPr id="26" name="Freeform 29"/>
          <p:cNvSpPr>
            <a:spLocks noEditPoints="1"/>
          </p:cNvSpPr>
          <p:nvPr/>
        </p:nvSpPr>
        <p:spPr bwMode="auto">
          <a:xfrm rot="16200000">
            <a:off x="3705225" y="109538"/>
            <a:ext cx="434975" cy="434975"/>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7" name="Freeform 30"/>
          <p:cNvSpPr>
            <a:spLocks noEditPoints="1"/>
          </p:cNvSpPr>
          <p:nvPr/>
        </p:nvSpPr>
        <p:spPr bwMode="auto">
          <a:xfrm rot="16200000">
            <a:off x="8332788" y="544513"/>
            <a:ext cx="576262" cy="576262"/>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8" name="Freeform 31"/>
          <p:cNvSpPr>
            <a:spLocks noEditPoints="1"/>
          </p:cNvSpPr>
          <p:nvPr/>
        </p:nvSpPr>
        <p:spPr bwMode="auto">
          <a:xfrm rot="16200000">
            <a:off x="5329238" y="457200"/>
            <a:ext cx="746125" cy="746125"/>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9" name="Rectangle 32"/>
          <p:cNvSpPr>
            <a:spLocks noChangeArrowheads="1"/>
          </p:cNvSpPr>
          <p:nvPr userDrawn="1"/>
        </p:nvSpPr>
        <p:spPr bwMode="auto">
          <a:xfrm>
            <a:off x="5735638" y="6381750"/>
            <a:ext cx="3228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kumimoji="1" lang="zh-CN" altLang="en-US" sz="2000" b="0">
                <a:latin typeface="黑体" panose="02010609060101010101" pitchFamily="49" charset="-122"/>
                <a:ea typeface="黑体" panose="02010609060101010101" pitchFamily="49" charset="-122"/>
              </a:rPr>
              <a:t>华南理工电工电子实验中心</a:t>
            </a:r>
          </a:p>
        </p:txBody>
      </p:sp>
      <p:sp>
        <p:nvSpPr>
          <p:cNvPr id="240655" name="Rectangle 15"/>
          <p:cNvSpPr>
            <a:spLocks noGrp="1" noChangeArrowheads="1"/>
          </p:cNvSpPr>
          <p:nvPr>
            <p:ph type="ctrTitle"/>
          </p:nvPr>
        </p:nvSpPr>
        <p:spPr bwMode="auto">
          <a:xfrm>
            <a:off x="2286000" y="2819400"/>
            <a:ext cx="6629400" cy="11430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a:lvl1pPr>
          </a:lstStyle>
          <a:p>
            <a:r>
              <a:rPr lang="ko-KR" altLang="en-US"/>
              <a:t>마스터 제목 스타일 편집</a:t>
            </a:r>
          </a:p>
        </p:txBody>
      </p:sp>
      <p:sp>
        <p:nvSpPr>
          <p:cNvPr id="240656" name="Rectangle 16"/>
          <p:cNvSpPr>
            <a:spLocks noGrp="1" noChangeArrowheads="1"/>
          </p:cNvSpPr>
          <p:nvPr>
            <p:ph type="subTitle" idx="1"/>
          </p:nvPr>
        </p:nvSpPr>
        <p:spPr bwMode="auto">
          <a:xfrm>
            <a:off x="2286000" y="3962400"/>
            <a:ext cx="6629400" cy="6858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Tx/>
              <a:buNone/>
              <a:defRPr sz="3000">
                <a:latin typeface="-윤체M" pitchFamily="18" charset="-127"/>
                <a:ea typeface="-윤체M" pitchFamily="18" charset="-127"/>
              </a:defRPr>
            </a:lvl1pPr>
          </a:lstStyle>
          <a:p>
            <a:r>
              <a:rPr lang="ko-KR" altLang="en-US"/>
              <a:t>마스터 부제목 스타일 편집</a:t>
            </a:r>
          </a:p>
        </p:txBody>
      </p:sp>
      <p:sp>
        <p:nvSpPr>
          <p:cNvPr id="30" name="Rectangle 17"/>
          <p:cNvSpPr>
            <a:spLocks noGrp="1" noChangeArrowheads="1"/>
          </p:cNvSpPr>
          <p:nvPr>
            <p:ph type="dt" sz="half" idx="10"/>
          </p:nvPr>
        </p:nvSpPr>
        <p:spPr/>
        <p:txBody>
          <a:bodyPr/>
          <a:lstStyle>
            <a:lvl1pPr>
              <a:defRPr/>
            </a:lvl1pPr>
          </a:lstStyle>
          <a:p>
            <a:pPr>
              <a:defRPr/>
            </a:pPr>
            <a:endParaRPr lang="en-US" altLang="ko-KR"/>
          </a:p>
        </p:txBody>
      </p:sp>
      <p:sp>
        <p:nvSpPr>
          <p:cNvPr id="31" name="Rectangle 18"/>
          <p:cNvSpPr>
            <a:spLocks noGrp="1" noChangeArrowheads="1"/>
          </p:cNvSpPr>
          <p:nvPr>
            <p:ph type="ftr" sz="quarter" idx="11"/>
          </p:nvPr>
        </p:nvSpPr>
        <p:spPr/>
        <p:txBody>
          <a:bodyPr/>
          <a:lstStyle>
            <a:lvl1pPr>
              <a:defRPr/>
            </a:lvl1pPr>
          </a:lstStyle>
          <a:p>
            <a:pPr>
              <a:defRPr/>
            </a:pPr>
            <a:endParaRPr lang="en-US" altLang="ko-KR"/>
          </a:p>
        </p:txBody>
      </p:sp>
      <p:sp>
        <p:nvSpPr>
          <p:cNvPr id="32" name="Rectangle 19"/>
          <p:cNvSpPr>
            <a:spLocks noGrp="1" noChangeArrowheads="1"/>
          </p:cNvSpPr>
          <p:nvPr>
            <p:ph type="sldNum" sz="quarter" idx="12"/>
          </p:nvPr>
        </p:nvSpPr>
        <p:spPr/>
        <p:txBody>
          <a:bodyPr/>
          <a:lstStyle>
            <a:lvl1pPr>
              <a:defRPr smtClean="0"/>
            </a:lvl1pPr>
          </a:lstStyle>
          <a:p>
            <a:pPr>
              <a:defRPr/>
            </a:pPr>
            <a:fld id="{58DE4AF7-0A97-4DD2-8766-499B506A45E8}" type="slidenum">
              <a:rPr lang="ko-KR" altLang="en-US"/>
              <a:pPr>
                <a:defRPr/>
              </a:pPr>
              <a:t>‹#›</a:t>
            </a:fld>
            <a:endParaRPr lang="en-US" altLang="ko-KR"/>
          </a:p>
        </p:txBody>
      </p:sp>
    </p:spTree>
    <p:extLst>
      <p:ext uri="{BB962C8B-B14F-4D97-AF65-F5344CB8AC3E}">
        <p14:creationId xmlns:p14="http://schemas.microsoft.com/office/powerpoint/2010/main" val="418433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24"/>
          <p:cNvSpPr>
            <a:spLocks noGrp="1" noChangeArrowheads="1"/>
          </p:cNvSpPr>
          <p:nvPr>
            <p:ph type="sldNum" sz="quarter" idx="12"/>
          </p:nvPr>
        </p:nvSpPr>
        <p:spPr>
          <a:ln/>
        </p:spPr>
        <p:txBody>
          <a:bodyPr/>
          <a:lstStyle>
            <a:lvl1pPr>
              <a:defRPr/>
            </a:lvl1pPr>
          </a:lstStyle>
          <a:p>
            <a:pPr>
              <a:defRPr/>
            </a:pPr>
            <a:fld id="{6490E61D-3872-4672-B431-B50573CFCDFC}" type="slidenum">
              <a:rPr lang="ko-KR" altLang="en-US"/>
              <a:pPr>
                <a:defRPr/>
              </a:pPr>
              <a:t>‹#›</a:t>
            </a:fld>
            <a:endParaRPr lang="en-US" altLang="ko-KR"/>
          </a:p>
        </p:txBody>
      </p:sp>
    </p:spTree>
    <p:extLst>
      <p:ext uri="{BB962C8B-B14F-4D97-AF65-F5344CB8AC3E}">
        <p14:creationId xmlns:p14="http://schemas.microsoft.com/office/powerpoint/2010/main" val="168730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24"/>
          <p:cNvSpPr>
            <a:spLocks noGrp="1" noChangeArrowheads="1"/>
          </p:cNvSpPr>
          <p:nvPr>
            <p:ph type="sldNum" sz="quarter" idx="12"/>
          </p:nvPr>
        </p:nvSpPr>
        <p:spPr>
          <a:ln/>
        </p:spPr>
        <p:txBody>
          <a:bodyPr/>
          <a:lstStyle>
            <a:lvl1pPr>
              <a:defRPr/>
            </a:lvl1pPr>
          </a:lstStyle>
          <a:p>
            <a:pPr>
              <a:defRPr/>
            </a:pPr>
            <a:fld id="{2889599E-8C3C-465A-8764-A3F1C19EBD66}" type="slidenum">
              <a:rPr lang="ko-KR" altLang="en-US"/>
              <a:pPr>
                <a:defRPr/>
              </a:pPr>
              <a:t>‹#›</a:t>
            </a:fld>
            <a:endParaRPr lang="en-US" altLang="ko-KR"/>
          </a:p>
        </p:txBody>
      </p:sp>
    </p:spTree>
    <p:extLst>
      <p:ext uri="{BB962C8B-B14F-4D97-AF65-F5344CB8AC3E}">
        <p14:creationId xmlns:p14="http://schemas.microsoft.com/office/powerpoint/2010/main" val="502965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7"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8" name="Rectangle 24"/>
          <p:cNvSpPr>
            <a:spLocks noGrp="1" noChangeArrowheads="1"/>
          </p:cNvSpPr>
          <p:nvPr>
            <p:ph type="sldNum" sz="quarter" idx="12"/>
          </p:nvPr>
        </p:nvSpPr>
        <p:spPr>
          <a:ln/>
        </p:spPr>
        <p:txBody>
          <a:bodyPr/>
          <a:lstStyle>
            <a:lvl1pPr>
              <a:defRPr/>
            </a:lvl1pPr>
          </a:lstStyle>
          <a:p>
            <a:pPr>
              <a:defRPr/>
            </a:pPr>
            <a:fld id="{F4A96825-0AF9-4E98-BBB0-79158BACC871}" type="slidenum">
              <a:rPr lang="ko-KR" altLang="en-US"/>
              <a:pPr>
                <a:defRPr/>
              </a:pPr>
              <a:t>‹#›</a:t>
            </a:fld>
            <a:endParaRPr lang="en-US" altLang="ko-KR"/>
          </a:p>
        </p:txBody>
      </p:sp>
    </p:spTree>
    <p:extLst>
      <p:ext uri="{BB962C8B-B14F-4D97-AF65-F5344CB8AC3E}">
        <p14:creationId xmlns:p14="http://schemas.microsoft.com/office/powerpoint/2010/main" val="1321184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24"/>
          <p:cNvSpPr>
            <a:spLocks noGrp="1" noChangeArrowheads="1"/>
          </p:cNvSpPr>
          <p:nvPr>
            <p:ph type="sldNum" sz="quarter" idx="12"/>
          </p:nvPr>
        </p:nvSpPr>
        <p:spPr>
          <a:ln/>
        </p:spPr>
        <p:txBody>
          <a:bodyPr/>
          <a:lstStyle>
            <a:lvl1pPr>
              <a:defRPr/>
            </a:lvl1pPr>
          </a:lstStyle>
          <a:p>
            <a:pPr>
              <a:defRPr/>
            </a:pPr>
            <a:fld id="{6D64EBD6-E957-4A20-B487-EBE4B3D6B660}" type="slidenum">
              <a:rPr lang="ko-KR" altLang="en-US"/>
              <a:pPr>
                <a:defRPr/>
              </a:pPr>
              <a:t>‹#›</a:t>
            </a:fld>
            <a:endParaRPr lang="en-US" altLang="ko-KR"/>
          </a:p>
        </p:txBody>
      </p:sp>
    </p:spTree>
    <p:extLst>
      <p:ext uri="{BB962C8B-B14F-4D97-AF65-F5344CB8AC3E}">
        <p14:creationId xmlns:p14="http://schemas.microsoft.com/office/powerpoint/2010/main" val="359904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24"/>
          <p:cNvSpPr>
            <a:spLocks noGrp="1" noChangeArrowheads="1"/>
          </p:cNvSpPr>
          <p:nvPr>
            <p:ph type="sldNum" sz="quarter" idx="12"/>
          </p:nvPr>
        </p:nvSpPr>
        <p:spPr>
          <a:ln/>
        </p:spPr>
        <p:txBody>
          <a:bodyPr/>
          <a:lstStyle>
            <a:lvl1pPr>
              <a:defRPr/>
            </a:lvl1pPr>
          </a:lstStyle>
          <a:p>
            <a:pPr>
              <a:defRPr/>
            </a:pPr>
            <a:fld id="{08A9B13F-6546-4BE1-8533-FE47DF0B5859}" type="slidenum">
              <a:rPr lang="ko-KR" altLang="en-US"/>
              <a:pPr>
                <a:defRPr/>
              </a:pPr>
              <a:t>‹#›</a:t>
            </a:fld>
            <a:endParaRPr lang="en-US" altLang="ko-KR"/>
          </a:p>
        </p:txBody>
      </p:sp>
    </p:spTree>
    <p:extLst>
      <p:ext uri="{BB962C8B-B14F-4D97-AF65-F5344CB8AC3E}">
        <p14:creationId xmlns:p14="http://schemas.microsoft.com/office/powerpoint/2010/main" val="241827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24"/>
          <p:cNvSpPr>
            <a:spLocks noGrp="1" noChangeArrowheads="1"/>
          </p:cNvSpPr>
          <p:nvPr>
            <p:ph type="sldNum" sz="quarter" idx="12"/>
          </p:nvPr>
        </p:nvSpPr>
        <p:spPr>
          <a:ln/>
        </p:spPr>
        <p:txBody>
          <a:bodyPr/>
          <a:lstStyle>
            <a:lvl1pPr>
              <a:defRPr/>
            </a:lvl1pPr>
          </a:lstStyle>
          <a:p>
            <a:pPr>
              <a:defRPr/>
            </a:pPr>
            <a:fld id="{DF207BFB-7F2E-4023-B0FC-D199F0F805E8}" type="slidenum">
              <a:rPr lang="ko-KR" altLang="en-US"/>
              <a:pPr>
                <a:defRPr/>
              </a:pPr>
              <a:t>‹#›</a:t>
            </a:fld>
            <a:endParaRPr lang="en-US" altLang="ko-KR"/>
          </a:p>
        </p:txBody>
      </p:sp>
    </p:spTree>
    <p:extLst>
      <p:ext uri="{BB962C8B-B14F-4D97-AF65-F5344CB8AC3E}">
        <p14:creationId xmlns:p14="http://schemas.microsoft.com/office/powerpoint/2010/main" val="1400836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24"/>
          <p:cNvSpPr>
            <a:spLocks noGrp="1" noChangeArrowheads="1"/>
          </p:cNvSpPr>
          <p:nvPr>
            <p:ph type="sldNum" sz="quarter" idx="12"/>
          </p:nvPr>
        </p:nvSpPr>
        <p:spPr>
          <a:ln/>
        </p:spPr>
        <p:txBody>
          <a:bodyPr/>
          <a:lstStyle>
            <a:lvl1pPr>
              <a:defRPr/>
            </a:lvl1pPr>
          </a:lstStyle>
          <a:p>
            <a:pPr>
              <a:defRPr/>
            </a:pPr>
            <a:fld id="{F7F1ACE0-2A3C-4FBF-886B-5ACC35821432}" type="slidenum">
              <a:rPr lang="ko-KR" altLang="en-US"/>
              <a:pPr>
                <a:defRPr/>
              </a:pPr>
              <a:t>‹#›</a:t>
            </a:fld>
            <a:endParaRPr lang="en-US" altLang="ko-KR"/>
          </a:p>
        </p:txBody>
      </p:sp>
    </p:spTree>
    <p:extLst>
      <p:ext uri="{BB962C8B-B14F-4D97-AF65-F5344CB8AC3E}">
        <p14:creationId xmlns:p14="http://schemas.microsoft.com/office/powerpoint/2010/main" val="275313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24"/>
          <p:cNvSpPr>
            <a:spLocks noGrp="1" noChangeArrowheads="1"/>
          </p:cNvSpPr>
          <p:nvPr>
            <p:ph type="sldNum" sz="quarter" idx="12"/>
          </p:nvPr>
        </p:nvSpPr>
        <p:spPr>
          <a:ln/>
        </p:spPr>
        <p:txBody>
          <a:bodyPr/>
          <a:lstStyle>
            <a:lvl1pPr>
              <a:defRPr/>
            </a:lvl1pPr>
          </a:lstStyle>
          <a:p>
            <a:pPr>
              <a:defRPr/>
            </a:pPr>
            <a:fld id="{0AD78F4D-284C-4031-8966-5F996130D62D}" type="slidenum">
              <a:rPr lang="ko-KR" altLang="en-US"/>
              <a:pPr>
                <a:defRPr/>
              </a:pPr>
              <a:t>‹#›</a:t>
            </a:fld>
            <a:endParaRPr lang="en-US" altLang="ko-KR"/>
          </a:p>
        </p:txBody>
      </p:sp>
    </p:spTree>
    <p:extLst>
      <p:ext uri="{BB962C8B-B14F-4D97-AF65-F5344CB8AC3E}">
        <p14:creationId xmlns:p14="http://schemas.microsoft.com/office/powerpoint/2010/main" val="71059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24"/>
          <p:cNvSpPr>
            <a:spLocks noGrp="1" noChangeArrowheads="1"/>
          </p:cNvSpPr>
          <p:nvPr>
            <p:ph type="sldNum" sz="quarter" idx="12"/>
          </p:nvPr>
        </p:nvSpPr>
        <p:spPr>
          <a:ln/>
        </p:spPr>
        <p:txBody>
          <a:bodyPr/>
          <a:lstStyle>
            <a:lvl1pPr>
              <a:defRPr/>
            </a:lvl1pPr>
          </a:lstStyle>
          <a:p>
            <a:pPr>
              <a:defRPr/>
            </a:pPr>
            <a:fld id="{75E42037-C175-4291-BD41-9B96C20C473E}" type="slidenum">
              <a:rPr lang="ko-KR" altLang="en-US"/>
              <a:pPr>
                <a:defRPr/>
              </a:pPr>
              <a:t>‹#›</a:t>
            </a:fld>
            <a:endParaRPr lang="en-US" altLang="ko-KR"/>
          </a:p>
        </p:txBody>
      </p:sp>
    </p:spTree>
    <p:extLst>
      <p:ext uri="{BB962C8B-B14F-4D97-AF65-F5344CB8AC3E}">
        <p14:creationId xmlns:p14="http://schemas.microsoft.com/office/powerpoint/2010/main" val="71065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24"/>
          <p:cNvSpPr>
            <a:spLocks noGrp="1" noChangeArrowheads="1"/>
          </p:cNvSpPr>
          <p:nvPr>
            <p:ph type="sldNum" sz="quarter" idx="12"/>
          </p:nvPr>
        </p:nvSpPr>
        <p:spPr>
          <a:ln/>
        </p:spPr>
        <p:txBody>
          <a:bodyPr/>
          <a:lstStyle>
            <a:lvl1pPr>
              <a:defRPr/>
            </a:lvl1pPr>
          </a:lstStyle>
          <a:p>
            <a:pPr>
              <a:defRPr/>
            </a:pPr>
            <a:fld id="{675B54B5-062F-4A82-B997-5A4475F110F0}" type="slidenum">
              <a:rPr lang="ko-KR" altLang="en-US"/>
              <a:pPr>
                <a:defRPr/>
              </a:pPr>
              <a:t>‹#›</a:t>
            </a:fld>
            <a:endParaRPr lang="en-US" altLang="ko-KR"/>
          </a:p>
        </p:txBody>
      </p:sp>
    </p:spTree>
    <p:extLst>
      <p:ext uri="{BB962C8B-B14F-4D97-AF65-F5344CB8AC3E}">
        <p14:creationId xmlns:p14="http://schemas.microsoft.com/office/powerpoint/2010/main" val="4188327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24"/>
          <p:cNvSpPr>
            <a:spLocks noGrp="1" noChangeArrowheads="1"/>
          </p:cNvSpPr>
          <p:nvPr>
            <p:ph type="sldNum" sz="quarter" idx="12"/>
          </p:nvPr>
        </p:nvSpPr>
        <p:spPr>
          <a:ln/>
        </p:spPr>
        <p:txBody>
          <a:bodyPr/>
          <a:lstStyle>
            <a:lvl1pPr>
              <a:defRPr/>
            </a:lvl1pPr>
          </a:lstStyle>
          <a:p>
            <a:pPr>
              <a:defRPr/>
            </a:pPr>
            <a:fld id="{F92332EC-3A10-4E5B-9755-EC63F6B50093}" type="slidenum">
              <a:rPr lang="ko-KR" altLang="en-US"/>
              <a:pPr>
                <a:defRPr/>
              </a:pPr>
              <a:t>‹#›</a:t>
            </a:fld>
            <a:endParaRPr lang="en-US" altLang="ko-KR"/>
          </a:p>
        </p:txBody>
      </p:sp>
    </p:spTree>
    <p:extLst>
      <p:ext uri="{BB962C8B-B14F-4D97-AF65-F5344CB8AC3E}">
        <p14:creationId xmlns:p14="http://schemas.microsoft.com/office/powerpoint/2010/main" val="182716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24"/>
          <p:cNvSpPr>
            <a:spLocks noGrp="1" noChangeArrowheads="1"/>
          </p:cNvSpPr>
          <p:nvPr>
            <p:ph type="sldNum" sz="quarter" idx="12"/>
          </p:nvPr>
        </p:nvSpPr>
        <p:spPr>
          <a:ln/>
        </p:spPr>
        <p:txBody>
          <a:bodyPr/>
          <a:lstStyle>
            <a:lvl1pPr>
              <a:defRPr/>
            </a:lvl1pPr>
          </a:lstStyle>
          <a:p>
            <a:pPr>
              <a:defRPr/>
            </a:pPr>
            <a:fld id="{7B2C0E6D-64CB-4047-832C-7948284D6907}" type="slidenum">
              <a:rPr lang="ko-KR" altLang="en-US"/>
              <a:pPr>
                <a:defRPr/>
              </a:pPr>
              <a:t>‹#›</a:t>
            </a:fld>
            <a:endParaRPr lang="en-US" altLang="ko-KR"/>
          </a:p>
        </p:txBody>
      </p:sp>
    </p:spTree>
    <p:extLst>
      <p:ext uri="{BB962C8B-B14F-4D97-AF65-F5344CB8AC3E}">
        <p14:creationId xmlns:p14="http://schemas.microsoft.com/office/powerpoint/2010/main" val="378424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2"/>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23"/>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24"/>
          <p:cNvSpPr>
            <a:spLocks noGrp="1" noChangeArrowheads="1"/>
          </p:cNvSpPr>
          <p:nvPr>
            <p:ph type="sldNum" sz="quarter" idx="12"/>
          </p:nvPr>
        </p:nvSpPr>
        <p:spPr>
          <a:ln/>
        </p:spPr>
        <p:txBody>
          <a:bodyPr/>
          <a:lstStyle>
            <a:lvl1pPr>
              <a:defRPr/>
            </a:lvl1pPr>
          </a:lstStyle>
          <a:p>
            <a:pPr>
              <a:defRPr/>
            </a:pPr>
            <a:fld id="{293D5CA8-9C56-488C-8E2E-CF63545EF4A5}" type="slidenum">
              <a:rPr lang="ko-KR" altLang="en-US"/>
              <a:pPr>
                <a:defRPr/>
              </a:pPr>
              <a:t>‹#›</a:t>
            </a:fld>
            <a:endParaRPr lang="en-US" altLang="ko-KR"/>
          </a:p>
        </p:txBody>
      </p:sp>
    </p:spTree>
    <p:extLst>
      <p:ext uri="{BB962C8B-B14F-4D97-AF65-F5344CB8AC3E}">
        <p14:creationId xmlns:p14="http://schemas.microsoft.com/office/powerpoint/2010/main" val="171845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524625"/>
            <a:ext cx="3886200" cy="333375"/>
          </a:xfrm>
          <a:prstGeom prst="rect">
            <a:avLst/>
          </a:prstGeom>
          <a:solidFill>
            <a:srgbClr val="B5DA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7" name="Rectangle 3"/>
          <p:cNvSpPr>
            <a:spLocks noChangeArrowheads="1"/>
          </p:cNvSpPr>
          <p:nvPr/>
        </p:nvSpPr>
        <p:spPr bwMode="auto">
          <a:xfrm>
            <a:off x="3219450" y="6524625"/>
            <a:ext cx="5924550" cy="333375"/>
          </a:xfrm>
          <a:prstGeom prst="rect">
            <a:avLst/>
          </a:prstGeom>
          <a:solidFill>
            <a:srgbClr val="77A4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28" name="Rectangle 4"/>
          <p:cNvSpPr>
            <a:spLocks noChangeArrowheads="1"/>
          </p:cNvSpPr>
          <p:nvPr/>
        </p:nvSpPr>
        <p:spPr bwMode="auto">
          <a:xfrm>
            <a:off x="-12700" y="765175"/>
            <a:ext cx="9156700" cy="5616575"/>
          </a:xfrm>
          <a:prstGeom prst="rect">
            <a:avLst/>
          </a:prstGeom>
          <a:solidFill>
            <a:srgbClr val="F3F8FB"/>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1029" name="Picture 5" descr="Image-000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ChangeArrowheads="1"/>
          </p:cNvSpPr>
          <p:nvPr/>
        </p:nvSpPr>
        <p:spPr bwMode="auto">
          <a:xfrm>
            <a:off x="-12700" y="669925"/>
            <a:ext cx="9155113" cy="144463"/>
          </a:xfrm>
          <a:prstGeom prst="rect">
            <a:avLst/>
          </a:prstGeom>
          <a:solidFill>
            <a:srgbClr val="36429B"/>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1" name="Freeform 7"/>
          <p:cNvSpPr>
            <a:spLocks/>
          </p:cNvSpPr>
          <p:nvPr/>
        </p:nvSpPr>
        <p:spPr bwMode="auto">
          <a:xfrm>
            <a:off x="3752850" y="795338"/>
            <a:ext cx="5391150" cy="174625"/>
          </a:xfrm>
          <a:custGeom>
            <a:avLst/>
            <a:gdLst>
              <a:gd name="T0" fmla="*/ 534 w 534"/>
              <a:gd name="T1" fmla="*/ 0 h 35"/>
              <a:gd name="T2" fmla="*/ 15 w 534"/>
              <a:gd name="T3" fmla="*/ 0 h 35"/>
              <a:gd name="T4" fmla="*/ 0 w 534"/>
              <a:gd name="T5" fmla="*/ 17 h 35"/>
              <a:gd name="T6" fmla="*/ 15 w 534"/>
              <a:gd name="T7" fmla="*/ 35 h 35"/>
              <a:gd name="T8" fmla="*/ 534 w 534"/>
              <a:gd name="T9" fmla="*/ 35 h 35"/>
              <a:gd name="T10" fmla="*/ 534 w 534"/>
              <a:gd name="T11" fmla="*/ 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4" h="35">
                <a:moveTo>
                  <a:pt x="534" y="0"/>
                </a:moveTo>
                <a:lnTo>
                  <a:pt x="15" y="0"/>
                </a:lnTo>
                <a:cubicBezTo>
                  <a:pt x="7" y="0"/>
                  <a:pt x="0" y="8"/>
                  <a:pt x="0" y="17"/>
                </a:cubicBezTo>
                <a:cubicBezTo>
                  <a:pt x="0" y="27"/>
                  <a:pt x="7" y="35"/>
                  <a:pt x="15" y="35"/>
                </a:cubicBezTo>
                <a:lnTo>
                  <a:pt x="534" y="35"/>
                </a:lnTo>
                <a:lnTo>
                  <a:pt x="534" y="0"/>
                </a:lnTo>
                <a:close/>
              </a:path>
            </a:pathLst>
          </a:custGeom>
          <a:solidFill>
            <a:srgbClr val="ADC3DD"/>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1032" name="Group 8"/>
          <p:cNvGrpSpPr>
            <a:grpSpLocks/>
          </p:cNvGrpSpPr>
          <p:nvPr/>
        </p:nvGrpSpPr>
        <p:grpSpPr bwMode="auto">
          <a:xfrm>
            <a:off x="107950" y="44450"/>
            <a:ext cx="573088" cy="647700"/>
            <a:chOff x="178" y="138"/>
            <a:chExt cx="595" cy="738"/>
          </a:xfrm>
        </p:grpSpPr>
        <p:sp>
          <p:nvSpPr>
            <p:cNvPr id="1040" name="Freeform 9"/>
            <p:cNvSpPr>
              <a:spLocks/>
            </p:cNvSpPr>
            <p:nvPr/>
          </p:nvSpPr>
          <p:spPr bwMode="auto">
            <a:xfrm>
              <a:off x="178" y="160"/>
              <a:ext cx="155" cy="257"/>
            </a:xfrm>
            <a:custGeom>
              <a:avLst/>
              <a:gdLst>
                <a:gd name="T0" fmla="*/ 10 w 23"/>
                <a:gd name="T1" fmla="*/ 27 h 38"/>
                <a:gd name="T2" fmla="*/ 13 w 23"/>
                <a:gd name="T3" fmla="*/ 1 h 38"/>
                <a:gd name="T4" fmla="*/ 15 w 23"/>
                <a:gd name="T5" fmla="*/ 0 h 38"/>
                <a:gd name="T6" fmla="*/ 15 w 23"/>
                <a:gd name="T7" fmla="*/ 0 h 38"/>
                <a:gd name="T8" fmla="*/ 3 w 23"/>
                <a:gd name="T9" fmla="*/ 7 h 38"/>
                <a:gd name="T10" fmla="*/ 0 w 23"/>
                <a:gd name="T11" fmla="*/ 20 h 38"/>
                <a:gd name="T12" fmla="*/ 7 w 23"/>
                <a:gd name="T13" fmla="*/ 32 h 38"/>
                <a:gd name="T14" fmla="*/ 23 w 23"/>
                <a:gd name="T15" fmla="*/ 38 h 38"/>
                <a:gd name="T16" fmla="*/ 23 w 23"/>
                <a:gd name="T17" fmla="*/ 38 h 38"/>
                <a:gd name="T18" fmla="*/ 10 w 23"/>
                <a:gd name="T19" fmla="*/ 2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8">
                  <a:moveTo>
                    <a:pt x="10" y="27"/>
                  </a:moveTo>
                  <a:cubicBezTo>
                    <a:pt x="6" y="18"/>
                    <a:pt x="7" y="8"/>
                    <a:pt x="13" y="1"/>
                  </a:cubicBezTo>
                  <a:cubicBezTo>
                    <a:pt x="14" y="1"/>
                    <a:pt x="14" y="0"/>
                    <a:pt x="15" y="0"/>
                  </a:cubicBezTo>
                  <a:lnTo>
                    <a:pt x="3" y="7"/>
                  </a:lnTo>
                  <a:cubicBezTo>
                    <a:pt x="3" y="7"/>
                    <a:pt x="0" y="12"/>
                    <a:pt x="0" y="20"/>
                  </a:cubicBezTo>
                  <a:cubicBezTo>
                    <a:pt x="0" y="28"/>
                    <a:pt x="6" y="31"/>
                    <a:pt x="7" y="32"/>
                  </a:cubicBezTo>
                  <a:cubicBezTo>
                    <a:pt x="8" y="33"/>
                    <a:pt x="15" y="37"/>
                    <a:pt x="23" y="38"/>
                  </a:cubicBezTo>
                  <a:cubicBezTo>
                    <a:pt x="18" y="36"/>
                    <a:pt x="13" y="33"/>
                    <a:pt x="10" y="27"/>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1" name="Freeform 10"/>
            <p:cNvSpPr>
              <a:spLocks/>
            </p:cNvSpPr>
            <p:nvPr/>
          </p:nvSpPr>
          <p:spPr bwMode="auto">
            <a:xfrm>
              <a:off x="213" y="424"/>
              <a:ext cx="297" cy="407"/>
            </a:xfrm>
            <a:custGeom>
              <a:avLst/>
              <a:gdLst>
                <a:gd name="T0" fmla="*/ 15 w 44"/>
                <a:gd name="T1" fmla="*/ 45 h 60"/>
                <a:gd name="T2" fmla="*/ 28 w 44"/>
                <a:gd name="T3" fmla="*/ 36 h 60"/>
                <a:gd name="T4" fmla="*/ 41 w 44"/>
                <a:gd name="T5" fmla="*/ 22 h 60"/>
                <a:gd name="T6" fmla="*/ 38 w 44"/>
                <a:gd name="T7" fmla="*/ 6 h 60"/>
                <a:gd name="T8" fmla="*/ 23 w 44"/>
                <a:gd name="T9" fmla="*/ 0 h 60"/>
                <a:gd name="T10" fmla="*/ 26 w 44"/>
                <a:gd name="T11" fmla="*/ 4 h 60"/>
                <a:gd name="T12" fmla="*/ 26 w 44"/>
                <a:gd name="T13" fmla="*/ 18 h 60"/>
                <a:gd name="T14" fmla="*/ 16 w 44"/>
                <a:gd name="T15" fmla="*/ 26 h 60"/>
                <a:gd name="T16" fmla="*/ 5 w 44"/>
                <a:gd name="T17" fmla="*/ 33 h 60"/>
                <a:gd name="T18" fmla="*/ 3 w 44"/>
                <a:gd name="T19" fmla="*/ 47 h 60"/>
                <a:gd name="T20" fmla="*/ 10 w 44"/>
                <a:gd name="T21" fmla="*/ 60 h 60"/>
                <a:gd name="T22" fmla="*/ 10 w 44"/>
                <a:gd name="T23" fmla="*/ 60 h 60"/>
                <a:gd name="T24" fmla="*/ 15 w 44"/>
                <a:gd name="T25" fmla="*/ 45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 h="60">
                  <a:moveTo>
                    <a:pt x="15" y="45"/>
                  </a:moveTo>
                  <a:cubicBezTo>
                    <a:pt x="16" y="45"/>
                    <a:pt x="20" y="39"/>
                    <a:pt x="28" y="36"/>
                  </a:cubicBezTo>
                  <a:cubicBezTo>
                    <a:pt x="36" y="33"/>
                    <a:pt x="40" y="24"/>
                    <a:pt x="41" y="22"/>
                  </a:cubicBezTo>
                  <a:cubicBezTo>
                    <a:pt x="41" y="21"/>
                    <a:pt x="44" y="11"/>
                    <a:pt x="38" y="6"/>
                  </a:cubicBezTo>
                  <a:cubicBezTo>
                    <a:pt x="33" y="0"/>
                    <a:pt x="29" y="0"/>
                    <a:pt x="23" y="0"/>
                  </a:cubicBezTo>
                  <a:cubicBezTo>
                    <a:pt x="23" y="0"/>
                    <a:pt x="26" y="3"/>
                    <a:pt x="26" y="4"/>
                  </a:cubicBezTo>
                  <a:cubicBezTo>
                    <a:pt x="27" y="6"/>
                    <a:pt x="30" y="12"/>
                    <a:pt x="26" y="18"/>
                  </a:cubicBezTo>
                  <a:cubicBezTo>
                    <a:pt x="22" y="23"/>
                    <a:pt x="19" y="25"/>
                    <a:pt x="16" y="26"/>
                  </a:cubicBezTo>
                  <a:cubicBezTo>
                    <a:pt x="11" y="27"/>
                    <a:pt x="7" y="30"/>
                    <a:pt x="5" y="33"/>
                  </a:cubicBezTo>
                  <a:cubicBezTo>
                    <a:pt x="4" y="35"/>
                    <a:pt x="0" y="40"/>
                    <a:pt x="3" y="47"/>
                  </a:cubicBezTo>
                  <a:lnTo>
                    <a:pt x="10" y="60"/>
                  </a:lnTo>
                  <a:cubicBezTo>
                    <a:pt x="9" y="54"/>
                    <a:pt x="15" y="46"/>
                    <a:pt x="15" y="45"/>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2" name="Freeform 11"/>
            <p:cNvSpPr>
              <a:spLocks/>
            </p:cNvSpPr>
            <p:nvPr/>
          </p:nvSpPr>
          <p:spPr bwMode="auto">
            <a:xfrm>
              <a:off x="671" y="722"/>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cubicBezTo>
                    <a:pt x="0" y="0"/>
                    <a:pt x="0" y="0"/>
                    <a:pt x="0" y="0"/>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3" name="Freeform 12"/>
            <p:cNvSpPr>
              <a:spLocks/>
            </p:cNvSpPr>
            <p:nvPr/>
          </p:nvSpPr>
          <p:spPr bwMode="auto">
            <a:xfrm>
              <a:off x="542" y="606"/>
              <a:ext cx="122" cy="109"/>
            </a:xfrm>
            <a:custGeom>
              <a:avLst/>
              <a:gdLst>
                <a:gd name="T0" fmla="*/ 15 w 18"/>
                <a:gd name="T1" fmla="*/ 9 h 16"/>
                <a:gd name="T2" fmla="*/ 10 w 18"/>
                <a:gd name="T3" fmla="*/ 0 h 16"/>
                <a:gd name="T4" fmla="*/ 1 w 18"/>
                <a:gd name="T5" fmla="*/ 3 h 16"/>
                <a:gd name="T6" fmla="*/ 3 w 18"/>
                <a:gd name="T7" fmla="*/ 7 h 16"/>
                <a:gd name="T8" fmla="*/ 18 w 18"/>
                <a:gd name="T9" fmla="*/ 16 h 16"/>
                <a:gd name="T10" fmla="*/ 15 w 18"/>
                <a:gd name="T11" fmla="*/ 9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6">
                  <a:moveTo>
                    <a:pt x="15" y="9"/>
                  </a:moveTo>
                  <a:cubicBezTo>
                    <a:pt x="15" y="4"/>
                    <a:pt x="12" y="0"/>
                    <a:pt x="10" y="0"/>
                  </a:cubicBezTo>
                  <a:cubicBezTo>
                    <a:pt x="9" y="0"/>
                    <a:pt x="4" y="0"/>
                    <a:pt x="1" y="3"/>
                  </a:cubicBezTo>
                  <a:cubicBezTo>
                    <a:pt x="1" y="3"/>
                    <a:pt x="0" y="5"/>
                    <a:pt x="3" y="7"/>
                  </a:cubicBezTo>
                  <a:lnTo>
                    <a:pt x="18" y="16"/>
                  </a:lnTo>
                  <a:cubicBezTo>
                    <a:pt x="16" y="15"/>
                    <a:pt x="15" y="13"/>
                    <a:pt x="15" y="9"/>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4" name="Freeform 13"/>
            <p:cNvSpPr>
              <a:spLocks/>
            </p:cNvSpPr>
            <p:nvPr/>
          </p:nvSpPr>
          <p:spPr bwMode="auto">
            <a:xfrm>
              <a:off x="664" y="547"/>
              <a:ext cx="59" cy="25"/>
            </a:xfrm>
            <a:custGeom>
              <a:avLst/>
              <a:gdLst>
                <a:gd name="T0" fmla="*/ 3 w 9"/>
                <a:gd name="T1" fmla="*/ 3 h 4"/>
                <a:gd name="T2" fmla="*/ 9 w 9"/>
                <a:gd name="T3" fmla="*/ 3 h 4"/>
                <a:gd name="T4" fmla="*/ 9 w 9"/>
                <a:gd name="T5" fmla="*/ 3 h 4"/>
                <a:gd name="T6" fmla="*/ 0 w 9"/>
                <a:gd name="T7" fmla="*/ 0 h 4"/>
                <a:gd name="T8" fmla="*/ 3 w 9"/>
                <a:gd name="T9" fmla="*/ 3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4">
                  <a:moveTo>
                    <a:pt x="3" y="3"/>
                  </a:moveTo>
                  <a:cubicBezTo>
                    <a:pt x="5" y="4"/>
                    <a:pt x="7" y="3"/>
                    <a:pt x="9" y="3"/>
                  </a:cubicBezTo>
                  <a:cubicBezTo>
                    <a:pt x="9" y="3"/>
                    <a:pt x="9" y="3"/>
                    <a:pt x="9" y="3"/>
                  </a:cubicBezTo>
                  <a:lnTo>
                    <a:pt x="0" y="0"/>
                  </a:lnTo>
                  <a:cubicBezTo>
                    <a:pt x="1" y="2"/>
                    <a:pt x="2" y="3"/>
                    <a:pt x="3" y="3"/>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5" name="Freeform 14"/>
            <p:cNvSpPr>
              <a:spLocks/>
            </p:cNvSpPr>
            <p:nvPr/>
          </p:nvSpPr>
          <p:spPr bwMode="auto">
            <a:xfrm>
              <a:off x="514" y="207"/>
              <a:ext cx="190" cy="203"/>
            </a:xfrm>
            <a:custGeom>
              <a:avLst/>
              <a:gdLst>
                <a:gd name="T0" fmla="*/ 10 w 28"/>
                <a:gd name="T1" fmla="*/ 30 h 30"/>
                <a:gd name="T2" fmla="*/ 20 w 28"/>
                <a:gd name="T3" fmla="*/ 19 h 30"/>
                <a:gd name="T4" fmla="*/ 22 w 28"/>
                <a:gd name="T5" fmla="*/ 9 h 30"/>
                <a:gd name="T6" fmla="*/ 28 w 28"/>
                <a:gd name="T7" fmla="*/ 0 h 30"/>
                <a:gd name="T8" fmla="*/ 11 w 28"/>
                <a:gd name="T9" fmla="*/ 3 h 30"/>
                <a:gd name="T10" fmla="*/ 5 w 28"/>
                <a:gd name="T11" fmla="*/ 11 h 30"/>
                <a:gd name="T12" fmla="*/ 0 w 28"/>
                <a:gd name="T13" fmla="*/ 24 h 30"/>
                <a:gd name="T14" fmla="*/ 10 w 28"/>
                <a:gd name="T15" fmla="*/ 3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0">
                  <a:moveTo>
                    <a:pt x="10" y="30"/>
                  </a:moveTo>
                  <a:cubicBezTo>
                    <a:pt x="16" y="30"/>
                    <a:pt x="20" y="21"/>
                    <a:pt x="20" y="19"/>
                  </a:cubicBezTo>
                  <a:cubicBezTo>
                    <a:pt x="21" y="16"/>
                    <a:pt x="21" y="13"/>
                    <a:pt x="22" y="9"/>
                  </a:cubicBezTo>
                  <a:cubicBezTo>
                    <a:pt x="22" y="6"/>
                    <a:pt x="25" y="0"/>
                    <a:pt x="28" y="0"/>
                  </a:cubicBezTo>
                  <a:lnTo>
                    <a:pt x="11" y="3"/>
                  </a:lnTo>
                  <a:cubicBezTo>
                    <a:pt x="11" y="3"/>
                    <a:pt x="6" y="5"/>
                    <a:pt x="5" y="11"/>
                  </a:cubicBezTo>
                  <a:cubicBezTo>
                    <a:pt x="4" y="15"/>
                    <a:pt x="4" y="22"/>
                    <a:pt x="0" y="24"/>
                  </a:cubicBezTo>
                  <a:cubicBezTo>
                    <a:pt x="0" y="24"/>
                    <a:pt x="3" y="30"/>
                    <a:pt x="10" y="30"/>
                  </a:cubicBezTo>
                  <a:close/>
                </a:path>
              </a:pathLst>
            </a:custGeom>
            <a:solidFill>
              <a:schemeClr val="accent2"/>
            </a:solidFill>
            <a:ln w="0">
              <a:solidFill>
                <a:schemeClr val="accent2"/>
              </a:solidFill>
              <a:prstDash val="solid"/>
              <a:round/>
              <a:headEnd/>
              <a:tailEnd/>
            </a:ln>
          </p:spPr>
          <p:txBody>
            <a:bodyPr/>
            <a:lstStyle/>
            <a:p>
              <a:endParaRPr lang="zh-CN" altLang="en-US"/>
            </a:p>
          </p:txBody>
        </p:sp>
        <p:sp>
          <p:nvSpPr>
            <p:cNvPr id="1046" name="Freeform 15"/>
            <p:cNvSpPr>
              <a:spLocks/>
            </p:cNvSpPr>
            <p:nvPr/>
          </p:nvSpPr>
          <p:spPr bwMode="auto">
            <a:xfrm>
              <a:off x="213" y="138"/>
              <a:ext cx="560" cy="738"/>
            </a:xfrm>
            <a:custGeom>
              <a:avLst/>
              <a:gdLst>
                <a:gd name="T0" fmla="*/ 77 w 83"/>
                <a:gd name="T1" fmla="*/ 37 h 114"/>
                <a:gd name="T2" fmla="*/ 82 w 83"/>
                <a:gd name="T3" fmla="*/ 27 h 114"/>
                <a:gd name="T4" fmla="*/ 80 w 83"/>
                <a:gd name="T5" fmla="*/ 14 h 114"/>
                <a:gd name="T6" fmla="*/ 72 w 83"/>
                <a:gd name="T7" fmla="*/ 11 h 114"/>
                <a:gd name="T8" fmla="*/ 66 w 83"/>
                <a:gd name="T9" fmla="*/ 20 h 114"/>
                <a:gd name="T10" fmla="*/ 64 w 83"/>
                <a:gd name="T11" fmla="*/ 30 h 114"/>
                <a:gd name="T12" fmla="*/ 54 w 83"/>
                <a:gd name="T13" fmla="*/ 41 h 114"/>
                <a:gd name="T14" fmla="*/ 44 w 83"/>
                <a:gd name="T15" fmla="*/ 35 h 114"/>
                <a:gd name="T16" fmla="*/ 40 w 83"/>
                <a:gd name="T17" fmla="*/ 20 h 114"/>
                <a:gd name="T18" fmla="*/ 26 w 83"/>
                <a:gd name="T19" fmla="*/ 2 h 114"/>
                <a:gd name="T20" fmla="*/ 9 w 83"/>
                <a:gd name="T21" fmla="*/ 4 h 114"/>
                <a:gd name="T22" fmla="*/ 7 w 83"/>
                <a:gd name="T23" fmla="*/ 5 h 114"/>
                <a:gd name="T24" fmla="*/ 4 w 83"/>
                <a:gd name="T25" fmla="*/ 31 h 114"/>
                <a:gd name="T26" fmla="*/ 17 w 83"/>
                <a:gd name="T27" fmla="*/ 42 h 114"/>
                <a:gd name="T28" fmla="*/ 22 w 83"/>
                <a:gd name="T29" fmla="*/ 43 h 114"/>
                <a:gd name="T30" fmla="*/ 37 w 83"/>
                <a:gd name="T31" fmla="*/ 49 h 114"/>
                <a:gd name="T32" fmla="*/ 40 w 83"/>
                <a:gd name="T33" fmla="*/ 65 h 114"/>
                <a:gd name="T34" fmla="*/ 27 w 83"/>
                <a:gd name="T35" fmla="*/ 79 h 114"/>
                <a:gd name="T36" fmla="*/ 14 w 83"/>
                <a:gd name="T37" fmla="*/ 88 h 114"/>
                <a:gd name="T38" fmla="*/ 9 w 83"/>
                <a:gd name="T39" fmla="*/ 103 h 114"/>
                <a:gd name="T40" fmla="*/ 11 w 83"/>
                <a:gd name="T41" fmla="*/ 107 h 114"/>
                <a:gd name="T42" fmla="*/ 33 w 83"/>
                <a:gd name="T43" fmla="*/ 105 h 114"/>
                <a:gd name="T44" fmla="*/ 41 w 83"/>
                <a:gd name="T45" fmla="*/ 89 h 114"/>
                <a:gd name="T46" fmla="*/ 46 w 83"/>
                <a:gd name="T47" fmla="*/ 76 h 114"/>
                <a:gd name="T48" fmla="*/ 49 w 83"/>
                <a:gd name="T49" fmla="*/ 73 h 114"/>
                <a:gd name="T50" fmla="*/ 58 w 83"/>
                <a:gd name="T51" fmla="*/ 70 h 114"/>
                <a:gd name="T52" fmla="*/ 63 w 83"/>
                <a:gd name="T53" fmla="*/ 79 h 114"/>
                <a:gd name="T54" fmla="*/ 66 w 83"/>
                <a:gd name="T55" fmla="*/ 86 h 114"/>
                <a:gd name="T56" fmla="*/ 67 w 83"/>
                <a:gd name="T57" fmla="*/ 87 h 114"/>
                <a:gd name="T58" fmla="*/ 67 w 83"/>
                <a:gd name="T59" fmla="*/ 87 h 114"/>
                <a:gd name="T60" fmla="*/ 68 w 83"/>
                <a:gd name="T61" fmla="*/ 87 h 114"/>
                <a:gd name="T62" fmla="*/ 78 w 83"/>
                <a:gd name="T63" fmla="*/ 75 h 114"/>
                <a:gd name="T64" fmla="*/ 75 w 83"/>
                <a:gd name="T65" fmla="*/ 64 h 114"/>
                <a:gd name="T66" fmla="*/ 75 w 83"/>
                <a:gd name="T67" fmla="*/ 64 h 114"/>
                <a:gd name="T68" fmla="*/ 69 w 83"/>
                <a:gd name="T69" fmla="*/ 64 h 114"/>
                <a:gd name="T70" fmla="*/ 66 w 83"/>
                <a:gd name="T71" fmla="*/ 61 h 114"/>
                <a:gd name="T72" fmla="*/ 65 w 83"/>
                <a:gd name="T73" fmla="*/ 50 h 114"/>
                <a:gd name="T74" fmla="*/ 77 w 83"/>
                <a:gd name="T75" fmla="*/ 37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3" h="114">
                  <a:moveTo>
                    <a:pt x="77" y="37"/>
                  </a:moveTo>
                  <a:cubicBezTo>
                    <a:pt x="81" y="34"/>
                    <a:pt x="82" y="29"/>
                    <a:pt x="82" y="27"/>
                  </a:cubicBezTo>
                  <a:cubicBezTo>
                    <a:pt x="82" y="25"/>
                    <a:pt x="83" y="18"/>
                    <a:pt x="80" y="14"/>
                  </a:cubicBezTo>
                  <a:cubicBezTo>
                    <a:pt x="77" y="10"/>
                    <a:pt x="74" y="11"/>
                    <a:pt x="72" y="11"/>
                  </a:cubicBezTo>
                  <a:cubicBezTo>
                    <a:pt x="69" y="11"/>
                    <a:pt x="66" y="17"/>
                    <a:pt x="66" y="20"/>
                  </a:cubicBezTo>
                  <a:cubicBezTo>
                    <a:pt x="65" y="24"/>
                    <a:pt x="65" y="27"/>
                    <a:pt x="64" y="30"/>
                  </a:cubicBezTo>
                  <a:cubicBezTo>
                    <a:pt x="64" y="32"/>
                    <a:pt x="60" y="41"/>
                    <a:pt x="54" y="41"/>
                  </a:cubicBezTo>
                  <a:cubicBezTo>
                    <a:pt x="47" y="41"/>
                    <a:pt x="44" y="35"/>
                    <a:pt x="44" y="35"/>
                  </a:cubicBezTo>
                  <a:cubicBezTo>
                    <a:pt x="41" y="33"/>
                    <a:pt x="41" y="31"/>
                    <a:pt x="40" y="20"/>
                  </a:cubicBezTo>
                  <a:cubicBezTo>
                    <a:pt x="38" y="8"/>
                    <a:pt x="30" y="4"/>
                    <a:pt x="26" y="2"/>
                  </a:cubicBezTo>
                  <a:cubicBezTo>
                    <a:pt x="23" y="1"/>
                    <a:pt x="15" y="0"/>
                    <a:pt x="9" y="4"/>
                  </a:cubicBezTo>
                  <a:cubicBezTo>
                    <a:pt x="8" y="4"/>
                    <a:pt x="8" y="5"/>
                    <a:pt x="7" y="5"/>
                  </a:cubicBezTo>
                  <a:cubicBezTo>
                    <a:pt x="1" y="12"/>
                    <a:pt x="0" y="22"/>
                    <a:pt x="4" y="31"/>
                  </a:cubicBezTo>
                  <a:cubicBezTo>
                    <a:pt x="7" y="37"/>
                    <a:pt x="12" y="40"/>
                    <a:pt x="17" y="42"/>
                  </a:cubicBezTo>
                  <a:cubicBezTo>
                    <a:pt x="19" y="43"/>
                    <a:pt x="21" y="43"/>
                    <a:pt x="22" y="43"/>
                  </a:cubicBezTo>
                  <a:cubicBezTo>
                    <a:pt x="28" y="43"/>
                    <a:pt x="32" y="43"/>
                    <a:pt x="37" y="49"/>
                  </a:cubicBezTo>
                  <a:cubicBezTo>
                    <a:pt x="43" y="54"/>
                    <a:pt x="40" y="64"/>
                    <a:pt x="40" y="65"/>
                  </a:cubicBezTo>
                  <a:cubicBezTo>
                    <a:pt x="39" y="67"/>
                    <a:pt x="35" y="76"/>
                    <a:pt x="27" y="79"/>
                  </a:cubicBezTo>
                  <a:cubicBezTo>
                    <a:pt x="19" y="82"/>
                    <a:pt x="15" y="88"/>
                    <a:pt x="14" y="88"/>
                  </a:cubicBezTo>
                  <a:cubicBezTo>
                    <a:pt x="14" y="89"/>
                    <a:pt x="8" y="97"/>
                    <a:pt x="9" y="103"/>
                  </a:cubicBezTo>
                  <a:cubicBezTo>
                    <a:pt x="9" y="105"/>
                    <a:pt x="10" y="106"/>
                    <a:pt x="11" y="107"/>
                  </a:cubicBezTo>
                  <a:cubicBezTo>
                    <a:pt x="18" y="114"/>
                    <a:pt x="26" y="112"/>
                    <a:pt x="33" y="105"/>
                  </a:cubicBezTo>
                  <a:cubicBezTo>
                    <a:pt x="40" y="99"/>
                    <a:pt x="41" y="91"/>
                    <a:pt x="41" y="89"/>
                  </a:cubicBezTo>
                  <a:cubicBezTo>
                    <a:pt x="41" y="88"/>
                    <a:pt x="41" y="83"/>
                    <a:pt x="46" y="76"/>
                  </a:cubicBezTo>
                  <a:cubicBezTo>
                    <a:pt x="47" y="75"/>
                    <a:pt x="48" y="74"/>
                    <a:pt x="49" y="73"/>
                  </a:cubicBezTo>
                  <a:cubicBezTo>
                    <a:pt x="52" y="70"/>
                    <a:pt x="57" y="70"/>
                    <a:pt x="58" y="70"/>
                  </a:cubicBezTo>
                  <a:cubicBezTo>
                    <a:pt x="60" y="70"/>
                    <a:pt x="63" y="74"/>
                    <a:pt x="63" y="79"/>
                  </a:cubicBezTo>
                  <a:cubicBezTo>
                    <a:pt x="63" y="83"/>
                    <a:pt x="64" y="85"/>
                    <a:pt x="66" y="86"/>
                  </a:cubicBezTo>
                  <a:cubicBezTo>
                    <a:pt x="66" y="86"/>
                    <a:pt x="67" y="86"/>
                    <a:pt x="67" y="87"/>
                  </a:cubicBezTo>
                  <a:cubicBezTo>
                    <a:pt x="67" y="87"/>
                    <a:pt x="67" y="87"/>
                    <a:pt x="67" y="87"/>
                  </a:cubicBezTo>
                  <a:cubicBezTo>
                    <a:pt x="67" y="87"/>
                    <a:pt x="68" y="87"/>
                    <a:pt x="68" y="87"/>
                  </a:cubicBezTo>
                  <a:cubicBezTo>
                    <a:pt x="70" y="87"/>
                    <a:pt x="77" y="84"/>
                    <a:pt x="78" y="75"/>
                  </a:cubicBezTo>
                  <a:cubicBezTo>
                    <a:pt x="79" y="66"/>
                    <a:pt x="77" y="65"/>
                    <a:pt x="75" y="64"/>
                  </a:cubicBezTo>
                  <a:cubicBezTo>
                    <a:pt x="75" y="64"/>
                    <a:pt x="75" y="64"/>
                    <a:pt x="75" y="64"/>
                  </a:cubicBezTo>
                  <a:cubicBezTo>
                    <a:pt x="73" y="64"/>
                    <a:pt x="71" y="65"/>
                    <a:pt x="69" y="64"/>
                  </a:cubicBezTo>
                  <a:cubicBezTo>
                    <a:pt x="68" y="64"/>
                    <a:pt x="67" y="63"/>
                    <a:pt x="66" y="61"/>
                  </a:cubicBezTo>
                  <a:cubicBezTo>
                    <a:pt x="64" y="59"/>
                    <a:pt x="64" y="55"/>
                    <a:pt x="65" y="50"/>
                  </a:cubicBezTo>
                  <a:cubicBezTo>
                    <a:pt x="67" y="39"/>
                    <a:pt x="72" y="40"/>
                    <a:pt x="77" y="37"/>
                  </a:cubicBezTo>
                  <a:close/>
                </a:path>
              </a:pathLst>
            </a:custGeom>
            <a:solidFill>
              <a:srgbClr val="99CCFF"/>
            </a:solidFill>
            <a:ln w="0">
              <a:solidFill>
                <a:schemeClr val="bg1"/>
              </a:solidFill>
              <a:prstDash val="solid"/>
              <a:round/>
              <a:headEnd/>
              <a:tailEnd/>
            </a:ln>
          </p:spPr>
          <p:txBody>
            <a:bodyPr/>
            <a:lstStyle/>
            <a:p>
              <a:endParaRPr lang="zh-CN" altLang="en-US"/>
            </a:p>
          </p:txBody>
        </p:sp>
      </p:grpSp>
      <p:sp>
        <p:nvSpPr>
          <p:cNvPr id="1033" name="Freeform 16"/>
          <p:cNvSpPr>
            <a:spLocks noEditPoints="1"/>
          </p:cNvSpPr>
          <p:nvPr/>
        </p:nvSpPr>
        <p:spPr bwMode="auto">
          <a:xfrm rot="-5400000">
            <a:off x="2822575" y="28575"/>
            <a:ext cx="434975" cy="434975"/>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34" name="Freeform 17"/>
          <p:cNvSpPr>
            <a:spLocks noEditPoints="1"/>
          </p:cNvSpPr>
          <p:nvPr/>
        </p:nvSpPr>
        <p:spPr bwMode="auto">
          <a:xfrm rot="-5400000">
            <a:off x="7793038" y="115888"/>
            <a:ext cx="665162" cy="665162"/>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035" name="Rectangle 18"/>
          <p:cNvSpPr>
            <a:spLocks noChangeArrowheads="1"/>
          </p:cNvSpPr>
          <p:nvPr/>
        </p:nvSpPr>
        <p:spPr bwMode="auto">
          <a:xfrm>
            <a:off x="0" y="6416675"/>
            <a:ext cx="9153525" cy="152400"/>
          </a:xfrm>
          <a:prstGeom prst="rect">
            <a:avLst/>
          </a:prstGeom>
          <a:solidFill>
            <a:srgbClr val="3642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6" name="Freeform 19"/>
          <p:cNvSpPr>
            <a:spLocks noEditPoints="1"/>
          </p:cNvSpPr>
          <p:nvPr/>
        </p:nvSpPr>
        <p:spPr bwMode="auto">
          <a:xfrm rot="-5400000">
            <a:off x="1066800" y="476250"/>
            <a:ext cx="293688" cy="293688"/>
          </a:xfrm>
          <a:custGeom>
            <a:avLst/>
            <a:gdLst>
              <a:gd name="T0" fmla="*/ 30 w 207"/>
              <a:gd name="T1" fmla="*/ 30 h 207"/>
              <a:gd name="T2" fmla="*/ 103 w 207"/>
              <a:gd name="T3" fmla="*/ 0 h 207"/>
              <a:gd name="T4" fmla="*/ 176 w 207"/>
              <a:gd name="T5" fmla="*/ 30 h 207"/>
              <a:gd name="T6" fmla="*/ 207 w 207"/>
              <a:gd name="T7" fmla="*/ 103 h 207"/>
              <a:gd name="T8" fmla="*/ 176 w 207"/>
              <a:gd name="T9" fmla="*/ 176 h 207"/>
              <a:gd name="T10" fmla="*/ 103 w 207"/>
              <a:gd name="T11" fmla="*/ 207 h 207"/>
              <a:gd name="T12" fmla="*/ 30 w 207"/>
              <a:gd name="T13" fmla="*/ 176 h 207"/>
              <a:gd name="T14" fmla="*/ 0 w 207"/>
              <a:gd name="T15" fmla="*/ 103 h 207"/>
              <a:gd name="T16" fmla="*/ 30 w 207"/>
              <a:gd name="T17" fmla="*/ 30 h 207"/>
              <a:gd name="T18" fmla="*/ 45 w 207"/>
              <a:gd name="T19" fmla="*/ 57 h 207"/>
              <a:gd name="T20" fmla="*/ 37 w 207"/>
              <a:gd name="T21" fmla="*/ 62 h 207"/>
              <a:gd name="T22" fmla="*/ 38 w 207"/>
              <a:gd name="T23" fmla="*/ 71 h 207"/>
              <a:gd name="T24" fmla="*/ 95 w 207"/>
              <a:gd name="T25" fmla="*/ 167 h 207"/>
              <a:gd name="T26" fmla="*/ 98 w 207"/>
              <a:gd name="T27" fmla="*/ 171 h 207"/>
              <a:gd name="T28" fmla="*/ 103 w 207"/>
              <a:gd name="T29" fmla="*/ 172 h 207"/>
              <a:gd name="T30" fmla="*/ 108 w 207"/>
              <a:gd name="T31" fmla="*/ 171 h 207"/>
              <a:gd name="T32" fmla="*/ 111 w 207"/>
              <a:gd name="T33" fmla="*/ 167 h 207"/>
              <a:gd name="T34" fmla="*/ 169 w 207"/>
              <a:gd name="T35" fmla="*/ 72 h 207"/>
              <a:gd name="T36" fmla="*/ 169 w 207"/>
              <a:gd name="T37" fmla="*/ 62 h 207"/>
              <a:gd name="T38" fmla="*/ 162 w 207"/>
              <a:gd name="T39" fmla="*/ 57 h 207"/>
              <a:gd name="T40" fmla="*/ 45 w 207"/>
              <a:gd name="T41" fmla="*/ 57 h 207"/>
              <a:gd name="T42" fmla="*/ 103 w 207"/>
              <a:gd name="T43" fmla="*/ 159 h 207"/>
              <a:gd name="T44" fmla="*/ 49 w 207"/>
              <a:gd name="T45" fmla="*/ 69 h 207"/>
              <a:gd name="T46" fmla="*/ 158 w 207"/>
              <a:gd name="T47" fmla="*/ 69 h 207"/>
              <a:gd name="T48" fmla="*/ 103 w 207"/>
              <a:gd name="T49" fmla="*/ 159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195"/>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39638" name="Rectangle 22"/>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400" b="0">
                <a:latin typeface="-윤체L" pitchFamily="18" charset="-127"/>
                <a:ea typeface="-윤체L" pitchFamily="18" charset="-127"/>
              </a:defRPr>
            </a:lvl1pPr>
          </a:lstStyle>
          <a:p>
            <a:pPr>
              <a:defRPr/>
            </a:pPr>
            <a:endParaRPr lang="en-US" altLang="ko-KR"/>
          </a:p>
        </p:txBody>
      </p:sp>
      <p:sp>
        <p:nvSpPr>
          <p:cNvPr id="239639" name="Rectangle 23"/>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400" b="0">
                <a:latin typeface="-윤체L" pitchFamily="18" charset="-127"/>
                <a:ea typeface="-윤체L" pitchFamily="18" charset="-127"/>
              </a:defRPr>
            </a:lvl1pPr>
          </a:lstStyle>
          <a:p>
            <a:pPr>
              <a:defRPr/>
            </a:pPr>
            <a:endParaRPr lang="en-US" altLang="ko-KR"/>
          </a:p>
        </p:txBody>
      </p:sp>
      <p:sp>
        <p:nvSpPr>
          <p:cNvPr id="239640" name="Rectangle 24"/>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400" b="0" smtClean="0">
                <a:latin typeface="-윤체L" pitchFamily="18" charset="-127"/>
                <a:ea typeface="-윤체L" pitchFamily="18" charset="-127"/>
              </a:defRPr>
            </a:lvl1pPr>
          </a:lstStyle>
          <a:p>
            <a:pPr>
              <a:defRPr/>
            </a:pPr>
            <a:fld id="{23330610-CB14-4B61-A220-B269687D74E1}"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766"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Lst>
  <p:txStyles>
    <p:titleStyle>
      <a:lvl1pPr algn="l" rtl="0" eaLnBrk="0" fontAlgn="base" latinLnBrk="1" hangingPunct="0">
        <a:spcBef>
          <a:spcPct val="0"/>
        </a:spcBef>
        <a:spcAft>
          <a:spcPct val="0"/>
        </a:spcAft>
        <a:defRPr sz="4000">
          <a:solidFill>
            <a:schemeClr val="tx2"/>
          </a:solidFill>
          <a:latin typeface="+mj-lt"/>
          <a:ea typeface="+mj-ea"/>
          <a:cs typeface="+mj-cs"/>
        </a:defRPr>
      </a:lvl1pPr>
      <a:lvl2pPr algn="l" rtl="0" eaLnBrk="0" fontAlgn="base" latinLnBrk="1" hangingPunct="0">
        <a:spcBef>
          <a:spcPct val="0"/>
        </a:spcBef>
        <a:spcAft>
          <a:spcPct val="0"/>
        </a:spcAft>
        <a:defRPr sz="4000">
          <a:solidFill>
            <a:schemeClr val="tx2"/>
          </a:solidFill>
          <a:latin typeface="-윤체M" pitchFamily="18" charset="-127"/>
          <a:ea typeface="宋体" pitchFamily="2" charset="-122"/>
        </a:defRPr>
      </a:lvl2pPr>
      <a:lvl3pPr algn="l" rtl="0" eaLnBrk="0" fontAlgn="base" latinLnBrk="1" hangingPunct="0">
        <a:spcBef>
          <a:spcPct val="0"/>
        </a:spcBef>
        <a:spcAft>
          <a:spcPct val="0"/>
        </a:spcAft>
        <a:defRPr sz="4000">
          <a:solidFill>
            <a:schemeClr val="tx2"/>
          </a:solidFill>
          <a:latin typeface="-윤체M" pitchFamily="18" charset="-127"/>
          <a:ea typeface="宋体" pitchFamily="2" charset="-122"/>
        </a:defRPr>
      </a:lvl3pPr>
      <a:lvl4pPr algn="l" rtl="0" eaLnBrk="0" fontAlgn="base" latinLnBrk="1" hangingPunct="0">
        <a:spcBef>
          <a:spcPct val="0"/>
        </a:spcBef>
        <a:spcAft>
          <a:spcPct val="0"/>
        </a:spcAft>
        <a:defRPr sz="4000">
          <a:solidFill>
            <a:schemeClr val="tx2"/>
          </a:solidFill>
          <a:latin typeface="-윤체M" pitchFamily="18" charset="-127"/>
          <a:ea typeface="宋体" pitchFamily="2" charset="-122"/>
        </a:defRPr>
      </a:lvl4pPr>
      <a:lvl5pPr algn="l" rtl="0" eaLnBrk="0" fontAlgn="base" latinLnBrk="1" hangingPunct="0">
        <a:spcBef>
          <a:spcPct val="0"/>
        </a:spcBef>
        <a:spcAft>
          <a:spcPct val="0"/>
        </a:spcAft>
        <a:defRPr sz="4000">
          <a:solidFill>
            <a:schemeClr val="tx2"/>
          </a:solidFill>
          <a:latin typeface="-윤체M" pitchFamily="18" charset="-127"/>
          <a:ea typeface="宋体" pitchFamily="2" charset="-122"/>
        </a:defRPr>
      </a:lvl5pPr>
      <a:lvl6pPr marL="457200" algn="l" rtl="0" fontAlgn="base" latinLnBrk="1">
        <a:spcBef>
          <a:spcPct val="0"/>
        </a:spcBef>
        <a:spcAft>
          <a:spcPct val="0"/>
        </a:spcAft>
        <a:defRPr sz="4000">
          <a:solidFill>
            <a:schemeClr val="tx2"/>
          </a:solidFill>
          <a:latin typeface="-윤체M" pitchFamily="18" charset="-127"/>
          <a:ea typeface="宋体" pitchFamily="2" charset="-122"/>
        </a:defRPr>
      </a:lvl6pPr>
      <a:lvl7pPr marL="914400" algn="l" rtl="0" fontAlgn="base" latinLnBrk="1">
        <a:spcBef>
          <a:spcPct val="0"/>
        </a:spcBef>
        <a:spcAft>
          <a:spcPct val="0"/>
        </a:spcAft>
        <a:defRPr sz="4000">
          <a:solidFill>
            <a:schemeClr val="tx2"/>
          </a:solidFill>
          <a:latin typeface="-윤체M" pitchFamily="18" charset="-127"/>
          <a:ea typeface="宋体" pitchFamily="2" charset="-122"/>
        </a:defRPr>
      </a:lvl7pPr>
      <a:lvl8pPr marL="1371600" algn="l" rtl="0" fontAlgn="base" latinLnBrk="1">
        <a:spcBef>
          <a:spcPct val="0"/>
        </a:spcBef>
        <a:spcAft>
          <a:spcPct val="0"/>
        </a:spcAft>
        <a:defRPr sz="4000">
          <a:solidFill>
            <a:schemeClr val="tx2"/>
          </a:solidFill>
          <a:latin typeface="-윤체M" pitchFamily="18" charset="-127"/>
          <a:ea typeface="宋体" pitchFamily="2" charset="-122"/>
        </a:defRPr>
      </a:lvl8pPr>
      <a:lvl9pPr marL="1828800" algn="l" rtl="0" fontAlgn="base" latinLnBrk="1">
        <a:spcBef>
          <a:spcPct val="0"/>
        </a:spcBef>
        <a:spcAft>
          <a:spcPct val="0"/>
        </a:spcAft>
        <a:defRPr sz="4000">
          <a:solidFill>
            <a:schemeClr val="tx2"/>
          </a:solidFill>
          <a:latin typeface="-윤체M" pitchFamily="18" charset="-127"/>
          <a:ea typeface="宋体" pitchFamily="2" charset="-122"/>
        </a:defRPr>
      </a:lvl9pPr>
    </p:titleStyle>
    <p:bodyStyle>
      <a:lvl1pPr marL="342900" indent="-342900" algn="l" rtl="0" eaLnBrk="0" fontAlgn="base" latinLnBrk="1"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6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a:solidFill>
            <a:schemeClr val="tx1"/>
          </a:solidFill>
          <a:latin typeface="+mn-lt"/>
          <a:ea typeface="+mn-ea"/>
        </a:defRPr>
      </a:lvl6pPr>
      <a:lvl7pPr marL="2971800" indent="-228600" algn="l" rtl="0" fontAlgn="base" latinLnBrk="1">
        <a:spcBef>
          <a:spcPct val="20000"/>
        </a:spcBef>
        <a:spcAft>
          <a:spcPct val="0"/>
        </a:spcAft>
        <a:buChar char="»"/>
        <a:defRPr>
          <a:solidFill>
            <a:schemeClr val="tx1"/>
          </a:solidFill>
          <a:latin typeface="+mn-lt"/>
          <a:ea typeface="+mn-ea"/>
        </a:defRPr>
      </a:lvl7pPr>
      <a:lvl8pPr marL="3429000" indent="-228600" algn="l" rtl="0" fontAlgn="base" latinLnBrk="1">
        <a:spcBef>
          <a:spcPct val="20000"/>
        </a:spcBef>
        <a:spcAft>
          <a:spcPct val="0"/>
        </a:spcAft>
        <a:buChar char="»"/>
        <a:defRPr>
          <a:solidFill>
            <a:schemeClr val="tx1"/>
          </a:solidFill>
          <a:latin typeface="+mn-lt"/>
          <a:ea typeface="+mn-ea"/>
        </a:defRPr>
      </a:lvl8pPr>
      <a:lvl9pPr marL="3886200" indent="-228600" algn="l" rtl="0" fontAlgn="base" latinLnBrk="1">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23.png"/><Relationship Id="rId5" Type="http://schemas.openxmlformats.org/officeDocument/2006/relationships/audio" Target="../media/audio1.wav"/><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24.png"/><Relationship Id="rId5" Type="http://schemas.openxmlformats.org/officeDocument/2006/relationships/audio" Target="../media/audio1.wav"/><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2.png"/><Relationship Id="rId5" Type="http://schemas.openxmlformats.org/officeDocument/2006/relationships/image" Target="../media/image26.gif"/><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2.png"/><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2.png"/><Relationship Id="rId5" Type="http://schemas.openxmlformats.org/officeDocument/2006/relationships/image" Target="../media/image29.wmf"/><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wmf"/><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32.gif"/><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13.png"/><Relationship Id="rId5" Type="http://schemas.openxmlformats.org/officeDocument/2006/relationships/image" Target="../media/image31.jpeg"/><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3.wma"/><Relationship Id="rId7" Type="http://schemas.openxmlformats.org/officeDocument/2006/relationships/image" Target="../media/image33.emf"/><Relationship Id="rId2" Type="http://schemas.microsoft.com/office/2007/relationships/media" Target="../media/media23.wm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4.wma"/><Relationship Id="rId7" Type="http://schemas.openxmlformats.org/officeDocument/2006/relationships/image" Target="../media/image34.emf"/><Relationship Id="rId2" Type="http://schemas.microsoft.com/office/2007/relationships/media" Target="../media/media24.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audio" Target="../media/media26.wma"/><Relationship Id="rId7" Type="http://schemas.openxmlformats.org/officeDocument/2006/relationships/image" Target="../media/image2.png"/><Relationship Id="rId2" Type="http://schemas.microsoft.com/office/2007/relationships/media" Target="../media/media26.wma"/><Relationship Id="rId1" Type="http://schemas.openxmlformats.org/officeDocument/2006/relationships/vmlDrawing" Target="../drawings/vmlDrawing3.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2.xml"/><Relationship Id="rId7" Type="http://schemas.openxmlformats.org/officeDocument/2006/relationships/image" Target="../media/image9.wmf"/><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2.png"/><Relationship Id="rId5" Type="http://schemas.openxmlformats.org/officeDocument/2006/relationships/image" Target="../media/image45.jpeg"/><Relationship Id="rId4"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51.png"/><Relationship Id="rId11" Type="http://schemas.openxmlformats.org/officeDocument/2006/relationships/image" Target="../media/image2.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2.pn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8.wma"/><Relationship Id="rId7" Type="http://schemas.openxmlformats.org/officeDocument/2006/relationships/image" Target="../media/image57.wmf"/><Relationship Id="rId2" Type="http://schemas.microsoft.com/office/2007/relationships/media" Target="../media/media38.wma"/><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58.png"/><Relationship Id="rId4"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9.wma"/><Relationship Id="rId1" Type="http://schemas.microsoft.com/office/2007/relationships/media" Target="../media/media39.wma"/><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2.pn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4400" b="1" smtClean="0"/>
              <a:t/>
            </a:r>
            <a:br>
              <a:rPr lang="en-US" altLang="zh-CN" sz="4400" b="1" smtClean="0"/>
            </a:br>
            <a:endParaRPr lang="en-US" altLang="zh-CN" sz="4400" b="1" smtClean="0"/>
          </a:p>
        </p:txBody>
      </p:sp>
      <p:sp>
        <p:nvSpPr>
          <p:cNvPr id="5123" name="Rectangle 3"/>
          <p:cNvSpPr>
            <a:spLocks noGrp="1" noChangeArrowheads="1"/>
          </p:cNvSpPr>
          <p:nvPr>
            <p:ph type="subTitle" idx="1"/>
          </p:nvPr>
        </p:nvSpPr>
        <p:spPr>
          <a:xfrm>
            <a:off x="3203575" y="2997200"/>
            <a:ext cx="4465638"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800" b="1" smtClean="0">
                <a:latin typeface="宋体" panose="02010600030101010101" pitchFamily="2" charset="-122"/>
                <a:ea typeface="宋体" panose="02010600030101010101" pitchFamily="2" charset="-122"/>
              </a:rPr>
              <a:t>安全用电</a:t>
            </a:r>
          </a:p>
        </p:txBody>
      </p:sp>
      <p:sp>
        <p:nvSpPr>
          <p:cNvPr id="5124" name="Rectangle 4"/>
          <p:cNvSpPr>
            <a:spLocks noChangeArrowheads="1"/>
          </p:cNvSpPr>
          <p:nvPr/>
        </p:nvSpPr>
        <p:spPr bwMode="auto">
          <a:xfrm>
            <a:off x="1403350" y="260350"/>
            <a:ext cx="34559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zh-CN" altLang="en-US" sz="3200">
                <a:solidFill>
                  <a:schemeClr val="tx2"/>
                </a:solidFill>
                <a:ea typeface="黑体" panose="02010609060101010101" pitchFamily="49" charset="-122"/>
              </a:rPr>
              <a:t>电子工艺实习</a:t>
            </a:r>
            <a:br>
              <a:rPr lang="zh-CN" altLang="en-US" sz="3200">
                <a:solidFill>
                  <a:schemeClr val="tx2"/>
                </a:solidFill>
                <a:ea typeface="黑体" panose="02010609060101010101" pitchFamily="49" charset="-122"/>
              </a:rPr>
            </a:br>
            <a:endParaRPr lang="zh-CN" altLang="en-US" sz="3200">
              <a:solidFill>
                <a:schemeClr val="tx2"/>
              </a:solidFill>
              <a:ea typeface="黑体" panose="02010609060101010101" pitchFamily="49" charset="-122"/>
            </a:endParaRPr>
          </a:p>
        </p:txBody>
      </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5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11188" y="908050"/>
            <a:ext cx="2663825" cy="1462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rPr>
              <a:t>触电事故</a:t>
            </a:r>
          </a:p>
        </p:txBody>
      </p:sp>
      <p:sp>
        <p:nvSpPr>
          <p:cNvPr id="253955" name="Rectangle 3"/>
          <p:cNvSpPr>
            <a:spLocks noGrp="1" noChangeArrowheads="1"/>
          </p:cNvSpPr>
          <p:nvPr>
            <p:ph type="body" idx="1"/>
          </p:nvPr>
        </p:nvSpPr>
        <p:spPr bwMode="auto">
          <a:xfrm>
            <a:off x="322263" y="1916113"/>
            <a:ext cx="59055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smtClean="0">
                <a:solidFill>
                  <a:srgbClr val="FF0066"/>
                </a:solidFill>
              </a:rPr>
              <a:t>单极触电</a:t>
            </a:r>
          </a:p>
          <a:p>
            <a:pPr eaLnBrk="1" hangingPunct="1">
              <a:buFontTx/>
              <a:buNone/>
            </a:pPr>
            <a:r>
              <a:rPr lang="zh-CN" altLang="en-US" b="1" smtClean="0"/>
              <a:t> </a:t>
            </a:r>
            <a:r>
              <a:rPr lang="en-US" altLang="zh-CN" b="1" smtClean="0">
                <a:latin typeface="Arial" panose="020B0604020202020204" pitchFamily="34" charset="0"/>
              </a:rPr>
              <a:t>——</a:t>
            </a:r>
            <a:r>
              <a:rPr lang="zh-CN" altLang="en-US" b="1" smtClean="0"/>
              <a:t>电源中性点接地的单相极触电</a:t>
            </a:r>
          </a:p>
        </p:txBody>
      </p:sp>
      <p:grpSp>
        <p:nvGrpSpPr>
          <p:cNvPr id="2" name="Group 4"/>
          <p:cNvGrpSpPr>
            <a:grpSpLocks/>
          </p:cNvGrpSpPr>
          <p:nvPr/>
        </p:nvGrpSpPr>
        <p:grpSpPr bwMode="auto">
          <a:xfrm>
            <a:off x="7292975" y="1757363"/>
            <a:ext cx="825500" cy="1481137"/>
            <a:chOff x="4424" y="1875"/>
            <a:chExt cx="520" cy="933"/>
          </a:xfrm>
        </p:grpSpPr>
        <p:sp>
          <p:nvSpPr>
            <p:cNvPr id="18552" name="Freeform 5"/>
            <p:cNvSpPr>
              <a:spLocks/>
            </p:cNvSpPr>
            <p:nvPr/>
          </p:nvSpPr>
          <p:spPr bwMode="auto">
            <a:xfrm flipH="1">
              <a:off x="4611" y="2030"/>
              <a:ext cx="237" cy="164"/>
            </a:xfrm>
            <a:custGeom>
              <a:avLst/>
              <a:gdLst>
                <a:gd name="T0" fmla="*/ 155 w 410"/>
                <a:gd name="T1" fmla="*/ 47 h 406"/>
                <a:gd name="T2" fmla="*/ 125 w 410"/>
                <a:gd name="T3" fmla="*/ 17 h 406"/>
                <a:gd name="T4" fmla="*/ 96 w 410"/>
                <a:gd name="T5" fmla="*/ 0 h 406"/>
                <a:gd name="T6" fmla="*/ 61 w 410"/>
                <a:gd name="T7" fmla="*/ 0 h 406"/>
                <a:gd name="T8" fmla="*/ 23 w 410"/>
                <a:gd name="T9" fmla="*/ 11 h 406"/>
                <a:gd name="T10" fmla="*/ 6 w 410"/>
                <a:gd name="T11" fmla="*/ 29 h 406"/>
                <a:gd name="T12" fmla="*/ 0 w 410"/>
                <a:gd name="T13" fmla="*/ 53 h 406"/>
                <a:gd name="T14" fmla="*/ 6 w 410"/>
                <a:gd name="T15" fmla="*/ 86 h 406"/>
                <a:gd name="T16" fmla="*/ 29 w 410"/>
                <a:gd name="T17" fmla="*/ 123 h 406"/>
                <a:gd name="T18" fmla="*/ 70 w 410"/>
                <a:gd name="T19" fmla="*/ 147 h 406"/>
                <a:gd name="T20" fmla="*/ 102 w 410"/>
                <a:gd name="T21" fmla="*/ 160 h 406"/>
                <a:gd name="T22" fmla="*/ 134 w 410"/>
                <a:gd name="T23" fmla="*/ 164 h 406"/>
                <a:gd name="T24" fmla="*/ 161 w 410"/>
                <a:gd name="T25" fmla="*/ 158 h 406"/>
                <a:gd name="T26" fmla="*/ 175 w 410"/>
                <a:gd name="T27" fmla="*/ 147 h 406"/>
                <a:gd name="T28" fmla="*/ 184 w 410"/>
                <a:gd name="T29" fmla="*/ 123 h 406"/>
                <a:gd name="T30" fmla="*/ 182 w 410"/>
                <a:gd name="T31" fmla="*/ 94 h 406"/>
                <a:gd name="T32" fmla="*/ 172 w 410"/>
                <a:gd name="T33" fmla="*/ 70 h 406"/>
                <a:gd name="T34" fmla="*/ 231 w 410"/>
                <a:gd name="T35" fmla="*/ 47 h 406"/>
                <a:gd name="T36" fmla="*/ 237 w 410"/>
                <a:gd name="T37" fmla="*/ 37 h 406"/>
                <a:gd name="T38" fmla="*/ 231 w 410"/>
                <a:gd name="T39" fmla="*/ 33 h 406"/>
                <a:gd name="T40" fmla="*/ 166 w 410"/>
                <a:gd name="T41" fmla="*/ 59 h 406"/>
                <a:gd name="T42" fmla="*/ 155 w 410"/>
                <a:gd name="T43" fmla="*/ 47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53" name="Freeform 6"/>
            <p:cNvSpPr>
              <a:spLocks/>
            </p:cNvSpPr>
            <p:nvPr/>
          </p:nvSpPr>
          <p:spPr bwMode="auto">
            <a:xfrm flipH="1">
              <a:off x="4468" y="1875"/>
              <a:ext cx="210" cy="365"/>
            </a:xfrm>
            <a:custGeom>
              <a:avLst/>
              <a:gdLst>
                <a:gd name="T0" fmla="*/ 58 w 364"/>
                <a:gd name="T1" fmla="*/ 308 h 907"/>
                <a:gd name="T2" fmla="*/ 20 w 364"/>
                <a:gd name="T3" fmla="*/ 328 h 907"/>
                <a:gd name="T4" fmla="*/ 9 w 364"/>
                <a:gd name="T5" fmla="*/ 335 h 907"/>
                <a:gd name="T6" fmla="*/ 0 w 364"/>
                <a:gd name="T7" fmla="*/ 349 h 907"/>
                <a:gd name="T8" fmla="*/ 12 w 364"/>
                <a:gd name="T9" fmla="*/ 363 h 907"/>
                <a:gd name="T10" fmla="*/ 23 w 364"/>
                <a:gd name="T11" fmla="*/ 365 h 907"/>
                <a:gd name="T12" fmla="*/ 58 w 364"/>
                <a:gd name="T13" fmla="*/ 357 h 907"/>
                <a:gd name="T14" fmla="*/ 111 w 364"/>
                <a:gd name="T15" fmla="*/ 328 h 907"/>
                <a:gd name="T16" fmla="*/ 158 w 364"/>
                <a:gd name="T17" fmla="*/ 294 h 907"/>
                <a:gd name="T18" fmla="*/ 207 w 364"/>
                <a:gd name="T19" fmla="*/ 255 h 907"/>
                <a:gd name="T20" fmla="*/ 210 w 364"/>
                <a:gd name="T21" fmla="*/ 239 h 907"/>
                <a:gd name="T22" fmla="*/ 210 w 364"/>
                <a:gd name="T23" fmla="*/ 194 h 907"/>
                <a:gd name="T24" fmla="*/ 196 w 364"/>
                <a:gd name="T25" fmla="*/ 125 h 907"/>
                <a:gd name="T26" fmla="*/ 204 w 364"/>
                <a:gd name="T27" fmla="*/ 84 h 907"/>
                <a:gd name="T28" fmla="*/ 210 w 364"/>
                <a:gd name="T29" fmla="*/ 68 h 907"/>
                <a:gd name="T30" fmla="*/ 201 w 364"/>
                <a:gd name="T31" fmla="*/ 59 h 907"/>
                <a:gd name="T32" fmla="*/ 181 w 364"/>
                <a:gd name="T33" fmla="*/ 51 h 907"/>
                <a:gd name="T34" fmla="*/ 166 w 364"/>
                <a:gd name="T35" fmla="*/ 45 h 907"/>
                <a:gd name="T36" fmla="*/ 175 w 364"/>
                <a:gd name="T37" fmla="*/ 8 h 907"/>
                <a:gd name="T38" fmla="*/ 169 w 364"/>
                <a:gd name="T39" fmla="*/ 0 h 907"/>
                <a:gd name="T40" fmla="*/ 158 w 364"/>
                <a:gd name="T41" fmla="*/ 2 h 907"/>
                <a:gd name="T42" fmla="*/ 152 w 364"/>
                <a:gd name="T43" fmla="*/ 49 h 907"/>
                <a:gd name="T44" fmla="*/ 146 w 364"/>
                <a:gd name="T45" fmla="*/ 61 h 907"/>
                <a:gd name="T46" fmla="*/ 143 w 364"/>
                <a:gd name="T47" fmla="*/ 70 h 907"/>
                <a:gd name="T48" fmla="*/ 119 w 364"/>
                <a:gd name="T49" fmla="*/ 63 h 907"/>
                <a:gd name="T50" fmla="*/ 102 w 364"/>
                <a:gd name="T51" fmla="*/ 63 h 907"/>
                <a:gd name="T52" fmla="*/ 102 w 364"/>
                <a:gd name="T53" fmla="*/ 72 h 907"/>
                <a:gd name="T54" fmla="*/ 114 w 364"/>
                <a:gd name="T55" fmla="*/ 78 h 907"/>
                <a:gd name="T56" fmla="*/ 134 w 364"/>
                <a:gd name="T57" fmla="*/ 78 h 907"/>
                <a:gd name="T58" fmla="*/ 149 w 364"/>
                <a:gd name="T59" fmla="*/ 86 h 907"/>
                <a:gd name="T60" fmla="*/ 160 w 364"/>
                <a:gd name="T61" fmla="*/ 100 h 907"/>
                <a:gd name="T62" fmla="*/ 172 w 364"/>
                <a:gd name="T63" fmla="*/ 123 h 907"/>
                <a:gd name="T64" fmla="*/ 181 w 364"/>
                <a:gd name="T65" fmla="*/ 167 h 907"/>
                <a:gd name="T66" fmla="*/ 181 w 364"/>
                <a:gd name="T67" fmla="*/ 208 h 907"/>
                <a:gd name="T68" fmla="*/ 175 w 364"/>
                <a:gd name="T69" fmla="*/ 241 h 907"/>
                <a:gd name="T70" fmla="*/ 163 w 364"/>
                <a:gd name="T71" fmla="*/ 255 h 907"/>
                <a:gd name="T72" fmla="*/ 122 w 364"/>
                <a:gd name="T73" fmla="*/ 275 h 907"/>
                <a:gd name="T74" fmla="*/ 78 w 364"/>
                <a:gd name="T75" fmla="*/ 294 h 907"/>
                <a:gd name="T76" fmla="*/ 58 w 364"/>
                <a:gd name="T77" fmla="*/ 308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54" name="Freeform 7"/>
            <p:cNvSpPr>
              <a:spLocks/>
            </p:cNvSpPr>
            <p:nvPr/>
          </p:nvSpPr>
          <p:spPr bwMode="auto">
            <a:xfrm rot="20012403" flipH="1">
              <a:off x="4754" y="2217"/>
              <a:ext cx="190" cy="259"/>
            </a:xfrm>
            <a:custGeom>
              <a:avLst/>
              <a:gdLst>
                <a:gd name="T0" fmla="*/ 190 w 329"/>
                <a:gd name="T1" fmla="*/ 7 h 546"/>
                <a:gd name="T2" fmla="*/ 169 w 329"/>
                <a:gd name="T3" fmla="*/ 0 h 546"/>
                <a:gd name="T4" fmla="*/ 125 w 329"/>
                <a:gd name="T5" fmla="*/ 2 h 546"/>
                <a:gd name="T6" fmla="*/ 87 w 329"/>
                <a:gd name="T7" fmla="*/ 27 h 546"/>
                <a:gd name="T8" fmla="*/ 32 w 329"/>
                <a:gd name="T9" fmla="*/ 77 h 546"/>
                <a:gd name="T10" fmla="*/ 3 w 329"/>
                <a:gd name="T11" fmla="*/ 118 h 546"/>
                <a:gd name="T12" fmla="*/ 0 w 329"/>
                <a:gd name="T13" fmla="*/ 132 h 546"/>
                <a:gd name="T14" fmla="*/ 14 w 329"/>
                <a:gd name="T15" fmla="*/ 158 h 546"/>
                <a:gd name="T16" fmla="*/ 46 w 329"/>
                <a:gd name="T17" fmla="*/ 170 h 546"/>
                <a:gd name="T18" fmla="*/ 87 w 329"/>
                <a:gd name="T19" fmla="*/ 185 h 546"/>
                <a:gd name="T20" fmla="*/ 120 w 329"/>
                <a:gd name="T21" fmla="*/ 192 h 546"/>
                <a:gd name="T22" fmla="*/ 134 w 329"/>
                <a:gd name="T23" fmla="*/ 204 h 546"/>
                <a:gd name="T24" fmla="*/ 125 w 329"/>
                <a:gd name="T25" fmla="*/ 221 h 546"/>
                <a:gd name="T26" fmla="*/ 102 w 329"/>
                <a:gd name="T27" fmla="*/ 240 h 546"/>
                <a:gd name="T28" fmla="*/ 73 w 329"/>
                <a:gd name="T29" fmla="*/ 242 h 546"/>
                <a:gd name="T30" fmla="*/ 53 w 329"/>
                <a:gd name="T31" fmla="*/ 235 h 546"/>
                <a:gd name="T32" fmla="*/ 40 w 329"/>
                <a:gd name="T33" fmla="*/ 242 h 546"/>
                <a:gd name="T34" fmla="*/ 43 w 329"/>
                <a:gd name="T35" fmla="*/ 252 h 546"/>
                <a:gd name="T36" fmla="*/ 67 w 329"/>
                <a:gd name="T37" fmla="*/ 259 h 546"/>
                <a:gd name="T38" fmla="*/ 102 w 329"/>
                <a:gd name="T39" fmla="*/ 259 h 546"/>
                <a:gd name="T40" fmla="*/ 134 w 329"/>
                <a:gd name="T41" fmla="*/ 252 h 546"/>
                <a:gd name="T42" fmla="*/ 152 w 329"/>
                <a:gd name="T43" fmla="*/ 242 h 546"/>
                <a:gd name="T44" fmla="*/ 163 w 329"/>
                <a:gd name="T45" fmla="*/ 225 h 546"/>
                <a:gd name="T46" fmla="*/ 169 w 329"/>
                <a:gd name="T47" fmla="*/ 206 h 546"/>
                <a:gd name="T48" fmla="*/ 155 w 329"/>
                <a:gd name="T49" fmla="*/ 189 h 546"/>
                <a:gd name="T50" fmla="*/ 120 w 329"/>
                <a:gd name="T51" fmla="*/ 177 h 546"/>
                <a:gd name="T52" fmla="*/ 79 w 329"/>
                <a:gd name="T53" fmla="*/ 168 h 546"/>
                <a:gd name="T54" fmla="*/ 43 w 329"/>
                <a:gd name="T55" fmla="*/ 151 h 546"/>
                <a:gd name="T56" fmla="*/ 35 w 329"/>
                <a:gd name="T57" fmla="*/ 137 h 546"/>
                <a:gd name="T58" fmla="*/ 40 w 329"/>
                <a:gd name="T59" fmla="*/ 111 h 546"/>
                <a:gd name="T60" fmla="*/ 67 w 329"/>
                <a:gd name="T61" fmla="*/ 77 h 546"/>
                <a:gd name="T62" fmla="*/ 99 w 329"/>
                <a:gd name="T63" fmla="*/ 57 h 546"/>
                <a:gd name="T64" fmla="*/ 149 w 329"/>
                <a:gd name="T65" fmla="*/ 43 h 546"/>
                <a:gd name="T66" fmla="*/ 190 w 329"/>
                <a:gd name="T67" fmla="*/ 36 h 546"/>
                <a:gd name="T68" fmla="*/ 190 w 329"/>
                <a:gd name="T69" fmla="*/ 17 h 546"/>
                <a:gd name="T70" fmla="*/ 190 w 329"/>
                <a:gd name="T71" fmla="*/ 7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9"/>
                <a:gd name="T109" fmla="*/ 0 h 546"/>
                <a:gd name="T110" fmla="*/ 329 w 329"/>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9" h="546">
                  <a:moveTo>
                    <a:pt x="329" y="15"/>
                  </a:moveTo>
                  <a:lnTo>
                    <a:pt x="293" y="0"/>
                  </a:lnTo>
                  <a:lnTo>
                    <a:pt x="217" y="5"/>
                  </a:lnTo>
                  <a:lnTo>
                    <a:pt x="151" y="56"/>
                  </a:lnTo>
                  <a:lnTo>
                    <a:pt x="55" y="162"/>
                  </a:lnTo>
                  <a:lnTo>
                    <a:pt x="5" y="248"/>
                  </a:lnTo>
                  <a:lnTo>
                    <a:pt x="0" y="278"/>
                  </a:lnTo>
                  <a:lnTo>
                    <a:pt x="25" y="334"/>
                  </a:lnTo>
                  <a:lnTo>
                    <a:pt x="80" y="359"/>
                  </a:lnTo>
                  <a:lnTo>
                    <a:pt x="151" y="389"/>
                  </a:lnTo>
                  <a:lnTo>
                    <a:pt x="207" y="404"/>
                  </a:lnTo>
                  <a:lnTo>
                    <a:pt x="232" y="430"/>
                  </a:lnTo>
                  <a:lnTo>
                    <a:pt x="217" y="465"/>
                  </a:lnTo>
                  <a:lnTo>
                    <a:pt x="177" y="506"/>
                  </a:lnTo>
                  <a:lnTo>
                    <a:pt x="126" y="511"/>
                  </a:lnTo>
                  <a:lnTo>
                    <a:pt x="91" y="495"/>
                  </a:lnTo>
                  <a:lnTo>
                    <a:pt x="70" y="511"/>
                  </a:lnTo>
                  <a:lnTo>
                    <a:pt x="75" y="531"/>
                  </a:lnTo>
                  <a:lnTo>
                    <a:pt x="116" y="546"/>
                  </a:lnTo>
                  <a:lnTo>
                    <a:pt x="177" y="546"/>
                  </a:lnTo>
                  <a:lnTo>
                    <a:pt x="232" y="531"/>
                  </a:lnTo>
                  <a:lnTo>
                    <a:pt x="263" y="511"/>
                  </a:lnTo>
                  <a:lnTo>
                    <a:pt x="283" y="475"/>
                  </a:lnTo>
                  <a:lnTo>
                    <a:pt x="293" y="435"/>
                  </a:lnTo>
                  <a:lnTo>
                    <a:pt x="268" y="399"/>
                  </a:lnTo>
                  <a:lnTo>
                    <a:pt x="207" y="374"/>
                  </a:lnTo>
                  <a:lnTo>
                    <a:pt x="136" y="354"/>
                  </a:lnTo>
                  <a:lnTo>
                    <a:pt x="75" y="319"/>
                  </a:lnTo>
                  <a:lnTo>
                    <a:pt x="60" y="288"/>
                  </a:lnTo>
                  <a:lnTo>
                    <a:pt x="70" y="233"/>
                  </a:lnTo>
                  <a:lnTo>
                    <a:pt x="116" y="162"/>
                  </a:lnTo>
                  <a:lnTo>
                    <a:pt x="172" y="121"/>
                  </a:lnTo>
                  <a:lnTo>
                    <a:pt x="258" y="91"/>
                  </a:lnTo>
                  <a:lnTo>
                    <a:pt x="329" y="76"/>
                  </a:lnTo>
                  <a:lnTo>
                    <a:pt x="329" y="35"/>
                  </a:lnTo>
                  <a:lnTo>
                    <a:pt x="329" y="1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55" name="Freeform 8"/>
            <p:cNvSpPr>
              <a:spLocks/>
            </p:cNvSpPr>
            <p:nvPr/>
          </p:nvSpPr>
          <p:spPr bwMode="auto">
            <a:xfrm flipH="1">
              <a:off x="4600" y="2196"/>
              <a:ext cx="178" cy="271"/>
            </a:xfrm>
            <a:custGeom>
              <a:avLst/>
              <a:gdLst>
                <a:gd name="T0" fmla="*/ 155 w 309"/>
                <a:gd name="T1" fmla="*/ 85 h 673"/>
                <a:gd name="T2" fmla="*/ 137 w 309"/>
                <a:gd name="T3" fmla="*/ 35 h 673"/>
                <a:gd name="T4" fmla="*/ 117 w 309"/>
                <a:gd name="T5" fmla="*/ 10 h 673"/>
                <a:gd name="T6" fmla="*/ 73 w 309"/>
                <a:gd name="T7" fmla="*/ 0 h 673"/>
                <a:gd name="T8" fmla="*/ 29 w 309"/>
                <a:gd name="T9" fmla="*/ 4 h 673"/>
                <a:gd name="T10" fmla="*/ 9 w 309"/>
                <a:gd name="T11" fmla="*/ 31 h 673"/>
                <a:gd name="T12" fmla="*/ 12 w 309"/>
                <a:gd name="T13" fmla="*/ 63 h 673"/>
                <a:gd name="T14" fmla="*/ 23 w 309"/>
                <a:gd name="T15" fmla="*/ 116 h 673"/>
                <a:gd name="T16" fmla="*/ 23 w 309"/>
                <a:gd name="T17" fmla="*/ 163 h 673"/>
                <a:gd name="T18" fmla="*/ 9 w 309"/>
                <a:gd name="T19" fmla="*/ 203 h 673"/>
                <a:gd name="T20" fmla="*/ 0 w 309"/>
                <a:gd name="T21" fmla="*/ 226 h 673"/>
                <a:gd name="T22" fmla="*/ 6 w 309"/>
                <a:gd name="T23" fmla="*/ 246 h 673"/>
                <a:gd name="T24" fmla="*/ 26 w 309"/>
                <a:gd name="T25" fmla="*/ 257 h 673"/>
                <a:gd name="T26" fmla="*/ 52 w 309"/>
                <a:gd name="T27" fmla="*/ 267 h 673"/>
                <a:gd name="T28" fmla="*/ 78 w 309"/>
                <a:gd name="T29" fmla="*/ 271 h 673"/>
                <a:gd name="T30" fmla="*/ 111 w 309"/>
                <a:gd name="T31" fmla="*/ 271 h 673"/>
                <a:gd name="T32" fmla="*/ 149 w 309"/>
                <a:gd name="T33" fmla="*/ 250 h 673"/>
                <a:gd name="T34" fmla="*/ 178 w 309"/>
                <a:gd name="T35" fmla="*/ 207 h 673"/>
                <a:gd name="T36" fmla="*/ 175 w 309"/>
                <a:gd name="T37" fmla="*/ 169 h 673"/>
                <a:gd name="T38" fmla="*/ 158 w 309"/>
                <a:gd name="T39" fmla="*/ 124 h 673"/>
                <a:gd name="T40" fmla="*/ 155 w 309"/>
                <a:gd name="T41" fmla="*/ 85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56" name="Freeform 9"/>
            <p:cNvSpPr>
              <a:spLocks/>
            </p:cNvSpPr>
            <p:nvPr/>
          </p:nvSpPr>
          <p:spPr bwMode="auto">
            <a:xfrm flipH="1">
              <a:off x="4696" y="2422"/>
              <a:ext cx="135" cy="386"/>
            </a:xfrm>
            <a:custGeom>
              <a:avLst/>
              <a:gdLst>
                <a:gd name="T0" fmla="*/ 128 w 235"/>
                <a:gd name="T1" fmla="*/ 6 h 973"/>
                <a:gd name="T2" fmla="*/ 94 w 235"/>
                <a:gd name="T3" fmla="*/ 0 h 973"/>
                <a:gd name="T4" fmla="*/ 73 w 235"/>
                <a:gd name="T5" fmla="*/ 6 h 973"/>
                <a:gd name="T6" fmla="*/ 64 w 235"/>
                <a:gd name="T7" fmla="*/ 26 h 973"/>
                <a:gd name="T8" fmla="*/ 73 w 235"/>
                <a:gd name="T9" fmla="*/ 136 h 973"/>
                <a:gd name="T10" fmla="*/ 73 w 235"/>
                <a:gd name="T11" fmla="*/ 163 h 973"/>
                <a:gd name="T12" fmla="*/ 61 w 235"/>
                <a:gd name="T13" fmla="*/ 211 h 973"/>
                <a:gd name="T14" fmla="*/ 59 w 235"/>
                <a:gd name="T15" fmla="*/ 267 h 973"/>
                <a:gd name="T16" fmla="*/ 64 w 235"/>
                <a:gd name="T17" fmla="*/ 296 h 973"/>
                <a:gd name="T18" fmla="*/ 59 w 235"/>
                <a:gd name="T19" fmla="*/ 311 h 973"/>
                <a:gd name="T20" fmla="*/ 18 w 235"/>
                <a:gd name="T21" fmla="*/ 336 h 973"/>
                <a:gd name="T22" fmla="*/ 0 w 235"/>
                <a:gd name="T23" fmla="*/ 366 h 973"/>
                <a:gd name="T24" fmla="*/ 3 w 235"/>
                <a:gd name="T25" fmla="*/ 376 h 973"/>
                <a:gd name="T26" fmla="*/ 35 w 235"/>
                <a:gd name="T27" fmla="*/ 386 h 973"/>
                <a:gd name="T28" fmla="*/ 44 w 235"/>
                <a:gd name="T29" fmla="*/ 382 h 973"/>
                <a:gd name="T30" fmla="*/ 47 w 235"/>
                <a:gd name="T31" fmla="*/ 364 h 973"/>
                <a:gd name="T32" fmla="*/ 56 w 235"/>
                <a:gd name="T33" fmla="*/ 338 h 973"/>
                <a:gd name="T34" fmla="*/ 70 w 235"/>
                <a:gd name="T35" fmla="*/ 326 h 973"/>
                <a:gd name="T36" fmla="*/ 87 w 235"/>
                <a:gd name="T37" fmla="*/ 318 h 973"/>
                <a:gd name="T38" fmla="*/ 102 w 235"/>
                <a:gd name="T39" fmla="*/ 307 h 973"/>
                <a:gd name="T40" fmla="*/ 105 w 235"/>
                <a:gd name="T41" fmla="*/ 300 h 973"/>
                <a:gd name="T42" fmla="*/ 97 w 235"/>
                <a:gd name="T43" fmla="*/ 290 h 973"/>
                <a:gd name="T44" fmla="*/ 87 w 235"/>
                <a:gd name="T45" fmla="*/ 284 h 973"/>
                <a:gd name="T46" fmla="*/ 82 w 235"/>
                <a:gd name="T47" fmla="*/ 259 h 973"/>
                <a:gd name="T48" fmla="*/ 87 w 235"/>
                <a:gd name="T49" fmla="*/ 209 h 973"/>
                <a:gd name="T50" fmla="*/ 108 w 235"/>
                <a:gd name="T51" fmla="*/ 151 h 973"/>
                <a:gd name="T52" fmla="*/ 128 w 235"/>
                <a:gd name="T53" fmla="*/ 104 h 973"/>
                <a:gd name="T54" fmla="*/ 135 w 235"/>
                <a:gd name="T55" fmla="*/ 48 h 973"/>
                <a:gd name="T56" fmla="*/ 128 w 235"/>
                <a:gd name="T57" fmla="*/ 6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57" name="Freeform 10"/>
            <p:cNvSpPr>
              <a:spLocks/>
            </p:cNvSpPr>
            <p:nvPr/>
          </p:nvSpPr>
          <p:spPr bwMode="auto">
            <a:xfrm rot="1121704" flipH="1">
              <a:off x="4424" y="2382"/>
              <a:ext cx="190" cy="403"/>
            </a:xfrm>
            <a:custGeom>
              <a:avLst/>
              <a:gdLst>
                <a:gd name="T0" fmla="*/ 62 w 384"/>
                <a:gd name="T1" fmla="*/ 60 h 821"/>
                <a:gd name="T2" fmla="*/ 57 w 384"/>
                <a:gd name="T3" fmla="*/ 20 h 821"/>
                <a:gd name="T4" fmla="*/ 35 w 384"/>
                <a:gd name="T5" fmla="*/ 0 h 821"/>
                <a:gd name="T6" fmla="*/ 2 w 384"/>
                <a:gd name="T7" fmla="*/ 2 h 821"/>
                <a:gd name="T8" fmla="*/ 0 w 384"/>
                <a:gd name="T9" fmla="*/ 20 h 821"/>
                <a:gd name="T10" fmla="*/ 2 w 384"/>
                <a:gd name="T11" fmla="*/ 57 h 821"/>
                <a:gd name="T12" fmla="*/ 20 w 384"/>
                <a:gd name="T13" fmla="*/ 114 h 821"/>
                <a:gd name="T14" fmla="*/ 33 w 384"/>
                <a:gd name="T15" fmla="*/ 157 h 821"/>
                <a:gd name="T16" fmla="*/ 48 w 384"/>
                <a:gd name="T17" fmla="*/ 214 h 821"/>
                <a:gd name="T18" fmla="*/ 52 w 384"/>
                <a:gd name="T19" fmla="*/ 263 h 821"/>
                <a:gd name="T20" fmla="*/ 52 w 384"/>
                <a:gd name="T21" fmla="*/ 303 h 821"/>
                <a:gd name="T22" fmla="*/ 45 w 384"/>
                <a:gd name="T23" fmla="*/ 333 h 821"/>
                <a:gd name="T24" fmla="*/ 38 w 384"/>
                <a:gd name="T25" fmla="*/ 343 h 821"/>
                <a:gd name="T26" fmla="*/ 38 w 384"/>
                <a:gd name="T27" fmla="*/ 353 h 821"/>
                <a:gd name="T28" fmla="*/ 48 w 384"/>
                <a:gd name="T29" fmla="*/ 368 h 821"/>
                <a:gd name="T30" fmla="*/ 65 w 384"/>
                <a:gd name="T31" fmla="*/ 373 h 821"/>
                <a:gd name="T32" fmla="*/ 93 w 384"/>
                <a:gd name="T33" fmla="*/ 373 h 821"/>
                <a:gd name="T34" fmla="*/ 143 w 384"/>
                <a:gd name="T35" fmla="*/ 385 h 821"/>
                <a:gd name="T36" fmla="*/ 157 w 384"/>
                <a:gd name="T37" fmla="*/ 403 h 821"/>
                <a:gd name="T38" fmla="*/ 180 w 384"/>
                <a:gd name="T39" fmla="*/ 393 h 821"/>
                <a:gd name="T40" fmla="*/ 190 w 384"/>
                <a:gd name="T41" fmla="*/ 368 h 821"/>
                <a:gd name="T42" fmla="*/ 180 w 384"/>
                <a:gd name="T43" fmla="*/ 358 h 821"/>
                <a:gd name="T44" fmla="*/ 138 w 384"/>
                <a:gd name="T45" fmla="*/ 353 h 821"/>
                <a:gd name="T46" fmla="*/ 90 w 384"/>
                <a:gd name="T47" fmla="*/ 353 h 821"/>
                <a:gd name="T48" fmla="*/ 70 w 384"/>
                <a:gd name="T49" fmla="*/ 350 h 821"/>
                <a:gd name="T50" fmla="*/ 65 w 384"/>
                <a:gd name="T51" fmla="*/ 336 h 821"/>
                <a:gd name="T52" fmla="*/ 70 w 384"/>
                <a:gd name="T53" fmla="*/ 308 h 821"/>
                <a:gd name="T54" fmla="*/ 73 w 384"/>
                <a:gd name="T55" fmla="*/ 261 h 821"/>
                <a:gd name="T56" fmla="*/ 67 w 384"/>
                <a:gd name="T57" fmla="*/ 209 h 821"/>
                <a:gd name="T58" fmla="*/ 60 w 384"/>
                <a:gd name="T59" fmla="*/ 139 h 821"/>
                <a:gd name="T60" fmla="*/ 62 w 384"/>
                <a:gd name="T61" fmla="*/ 80 h 821"/>
                <a:gd name="T62" fmla="*/ 62 w 384"/>
                <a:gd name="T63" fmla="*/ 60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3963" name="Line 11"/>
          <p:cNvSpPr>
            <a:spLocks noChangeShapeType="1"/>
          </p:cNvSpPr>
          <p:nvPr/>
        </p:nvSpPr>
        <p:spPr bwMode="auto">
          <a:xfrm flipH="1">
            <a:off x="6540500" y="3281363"/>
            <a:ext cx="981075" cy="266700"/>
          </a:xfrm>
          <a:prstGeom prst="line">
            <a:avLst/>
          </a:prstGeom>
          <a:noFill/>
          <a:ln w="38100">
            <a:solidFill>
              <a:srgbClr val="FF3300"/>
            </a:solidFill>
            <a:prstDash val="dash"/>
            <a:round/>
            <a:headEnd/>
            <a:tailEnd type="arrow"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3964" name="Line 12"/>
          <p:cNvSpPr>
            <a:spLocks noChangeShapeType="1"/>
          </p:cNvSpPr>
          <p:nvPr/>
        </p:nvSpPr>
        <p:spPr bwMode="auto">
          <a:xfrm flipH="1" flipV="1">
            <a:off x="6302375" y="2703513"/>
            <a:ext cx="1588" cy="1219200"/>
          </a:xfrm>
          <a:prstGeom prst="line">
            <a:avLst/>
          </a:prstGeom>
          <a:noFill/>
          <a:ln w="38100">
            <a:solidFill>
              <a:srgbClr val="FF3300"/>
            </a:solidFill>
            <a:prstDash val="dash"/>
            <a:round/>
            <a:headEnd/>
            <a:tailEnd type="arrow"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 name="Group 13"/>
          <p:cNvGrpSpPr>
            <a:grpSpLocks/>
          </p:cNvGrpSpPr>
          <p:nvPr/>
        </p:nvGrpSpPr>
        <p:grpSpPr bwMode="auto">
          <a:xfrm>
            <a:off x="5845175" y="981075"/>
            <a:ext cx="3048000" cy="2990850"/>
            <a:chOff x="3408" y="1502"/>
            <a:chExt cx="1920" cy="1884"/>
          </a:xfrm>
        </p:grpSpPr>
        <p:sp>
          <p:nvSpPr>
            <p:cNvPr id="18511" name="Text Box 14"/>
            <p:cNvSpPr txBox="1">
              <a:spLocks noChangeArrowheads="1"/>
            </p:cNvSpPr>
            <p:nvPr/>
          </p:nvSpPr>
          <p:spPr bwMode="auto">
            <a:xfrm>
              <a:off x="3600" y="3059"/>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a:solidFill>
                    <a:srgbClr val="000000"/>
                  </a:solidFill>
                  <a:latin typeface="Times New Roman" panose="02020603050405020304" pitchFamily="18" charset="0"/>
                </a:rPr>
                <a:t>R</a:t>
              </a:r>
              <a:r>
                <a:rPr kumimoji="1" lang="en-US" altLang="zh-CN" sz="2800" baseline="-25000">
                  <a:solidFill>
                    <a:srgbClr val="000000"/>
                  </a:solidFill>
                  <a:latin typeface="Times New Roman" panose="02020603050405020304" pitchFamily="18" charset="0"/>
                </a:rPr>
                <a:t>G</a:t>
              </a:r>
              <a:endParaRPr kumimoji="1" lang="en-US" altLang="zh-CN" sz="2800">
                <a:solidFill>
                  <a:srgbClr val="000000"/>
                </a:solidFill>
                <a:latin typeface="Times New Roman" panose="02020603050405020304" pitchFamily="18" charset="0"/>
              </a:endParaRPr>
            </a:p>
          </p:txBody>
        </p:sp>
        <p:sp>
          <p:nvSpPr>
            <p:cNvPr id="18512" name="Text Box 15"/>
            <p:cNvSpPr txBox="1">
              <a:spLocks noChangeArrowheads="1"/>
            </p:cNvSpPr>
            <p:nvPr/>
          </p:nvSpPr>
          <p:spPr bwMode="auto">
            <a:xfrm>
              <a:off x="5115" y="1822"/>
              <a:ext cx="2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a:solidFill>
                  <a:srgbClr val="000000"/>
                </a:solidFill>
                <a:latin typeface="Times New Roman" panose="02020603050405020304" pitchFamily="18" charset="0"/>
              </a:endParaRPr>
            </a:p>
          </p:txBody>
        </p:sp>
        <p:grpSp>
          <p:nvGrpSpPr>
            <p:cNvPr id="18513" name="Group 16"/>
            <p:cNvGrpSpPr>
              <a:grpSpLocks/>
            </p:cNvGrpSpPr>
            <p:nvPr/>
          </p:nvGrpSpPr>
          <p:grpSpPr bwMode="auto">
            <a:xfrm>
              <a:off x="3408" y="1502"/>
              <a:ext cx="1920" cy="1779"/>
              <a:chOff x="3408" y="1386"/>
              <a:chExt cx="1920" cy="1779"/>
            </a:xfrm>
          </p:grpSpPr>
          <p:sp>
            <p:nvSpPr>
              <p:cNvPr id="18515" name="Line 17"/>
              <p:cNvSpPr>
                <a:spLocks noChangeShapeType="1"/>
              </p:cNvSpPr>
              <p:nvPr/>
            </p:nvSpPr>
            <p:spPr bwMode="auto">
              <a:xfrm rot="549741">
                <a:off x="3556" y="3081"/>
                <a:ext cx="36"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516" name="Line 18"/>
              <p:cNvSpPr>
                <a:spLocks noChangeShapeType="1"/>
              </p:cNvSpPr>
              <p:nvPr/>
            </p:nvSpPr>
            <p:spPr bwMode="auto">
              <a:xfrm>
                <a:off x="3592" y="1533"/>
                <a:ext cx="0" cy="13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17" name="Text Box 19"/>
              <p:cNvSpPr txBox="1">
                <a:spLocks noChangeArrowheads="1"/>
              </p:cNvSpPr>
              <p:nvPr/>
            </p:nvSpPr>
            <p:spPr bwMode="auto">
              <a:xfrm>
                <a:off x="5109" y="1386"/>
                <a:ext cx="1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a:solidFill>
                    <a:srgbClr val="000000"/>
                  </a:solidFill>
                  <a:latin typeface="Times New Roman" panose="02020603050405020304" pitchFamily="18" charset="0"/>
                </a:endParaRPr>
              </a:p>
            </p:txBody>
          </p:sp>
          <p:sp>
            <p:nvSpPr>
              <p:cNvPr id="18518" name="Freeform 20"/>
              <p:cNvSpPr>
                <a:spLocks/>
              </p:cNvSpPr>
              <p:nvPr/>
            </p:nvSpPr>
            <p:spPr bwMode="auto">
              <a:xfrm rot="-5400000">
                <a:off x="3963" y="1621"/>
                <a:ext cx="68" cy="119"/>
              </a:xfrm>
              <a:custGeom>
                <a:avLst/>
                <a:gdLst>
                  <a:gd name="T0" fmla="*/ 0 w 140"/>
                  <a:gd name="T1" fmla="*/ 0 h 198"/>
                  <a:gd name="T2" fmla="*/ 58 w 140"/>
                  <a:gd name="T3" fmla="*/ 36 h 198"/>
                  <a:gd name="T4" fmla="*/ 58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19" name="Freeform 21"/>
              <p:cNvSpPr>
                <a:spLocks/>
              </p:cNvSpPr>
              <p:nvPr/>
            </p:nvSpPr>
            <p:spPr bwMode="auto">
              <a:xfrm rot="-5400000">
                <a:off x="4081" y="1622"/>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0" name="Freeform 22"/>
              <p:cNvSpPr>
                <a:spLocks/>
              </p:cNvSpPr>
              <p:nvPr/>
            </p:nvSpPr>
            <p:spPr bwMode="auto">
              <a:xfrm rot="-5400000">
                <a:off x="4200" y="1621"/>
                <a:ext cx="68" cy="119"/>
              </a:xfrm>
              <a:custGeom>
                <a:avLst/>
                <a:gdLst>
                  <a:gd name="T0" fmla="*/ 0 w 140"/>
                  <a:gd name="T1" fmla="*/ 0 h 198"/>
                  <a:gd name="T2" fmla="*/ 58 w 140"/>
                  <a:gd name="T3" fmla="*/ 36 h 198"/>
                  <a:gd name="T4" fmla="*/ 58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1" name="Line 23"/>
              <p:cNvSpPr>
                <a:spLocks noChangeShapeType="1"/>
              </p:cNvSpPr>
              <p:nvPr/>
            </p:nvSpPr>
            <p:spPr bwMode="auto">
              <a:xfrm rot="-5400000">
                <a:off x="4691" y="1307"/>
                <a:ext cx="0" cy="8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2" name="Line 24"/>
              <p:cNvSpPr>
                <a:spLocks noChangeShapeType="1"/>
              </p:cNvSpPr>
              <p:nvPr/>
            </p:nvSpPr>
            <p:spPr bwMode="auto">
              <a:xfrm rot="-5400000">
                <a:off x="3720" y="1597"/>
                <a:ext cx="0" cy="2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3" name="Freeform 25"/>
              <p:cNvSpPr>
                <a:spLocks/>
              </p:cNvSpPr>
              <p:nvPr/>
            </p:nvSpPr>
            <p:spPr bwMode="auto">
              <a:xfrm rot="-5400000">
                <a:off x="3850" y="1622"/>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4" name="Freeform 26"/>
              <p:cNvSpPr>
                <a:spLocks/>
              </p:cNvSpPr>
              <p:nvPr/>
            </p:nvSpPr>
            <p:spPr bwMode="auto">
              <a:xfrm rot="-5400000">
                <a:off x="3951" y="1454"/>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5" name="Freeform 27"/>
              <p:cNvSpPr>
                <a:spLocks/>
              </p:cNvSpPr>
              <p:nvPr/>
            </p:nvSpPr>
            <p:spPr bwMode="auto">
              <a:xfrm rot="-5400000">
                <a:off x="4070" y="1453"/>
                <a:ext cx="68" cy="119"/>
              </a:xfrm>
              <a:custGeom>
                <a:avLst/>
                <a:gdLst>
                  <a:gd name="T0" fmla="*/ 0 w 140"/>
                  <a:gd name="T1" fmla="*/ 0 h 198"/>
                  <a:gd name="T2" fmla="*/ 58 w 140"/>
                  <a:gd name="T3" fmla="*/ 36 h 198"/>
                  <a:gd name="T4" fmla="*/ 58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6" name="Freeform 28"/>
              <p:cNvSpPr>
                <a:spLocks/>
              </p:cNvSpPr>
              <p:nvPr/>
            </p:nvSpPr>
            <p:spPr bwMode="auto">
              <a:xfrm rot="-5400000">
                <a:off x="4188" y="1454"/>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27" name="Line 29"/>
              <p:cNvSpPr>
                <a:spLocks noChangeShapeType="1"/>
              </p:cNvSpPr>
              <p:nvPr/>
            </p:nvSpPr>
            <p:spPr bwMode="auto">
              <a:xfrm rot="-5400000">
                <a:off x="4685" y="1127"/>
                <a:ext cx="6" cy="8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8" name="Line 30"/>
              <p:cNvSpPr>
                <a:spLocks noChangeShapeType="1"/>
              </p:cNvSpPr>
              <p:nvPr/>
            </p:nvSpPr>
            <p:spPr bwMode="auto">
              <a:xfrm rot="-5400000">
                <a:off x="3708" y="1429"/>
                <a:ext cx="0" cy="2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9" name="Freeform 31"/>
              <p:cNvSpPr>
                <a:spLocks/>
              </p:cNvSpPr>
              <p:nvPr/>
            </p:nvSpPr>
            <p:spPr bwMode="auto">
              <a:xfrm rot="-5400000">
                <a:off x="3838" y="1454"/>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30" name="Freeform 32"/>
              <p:cNvSpPr>
                <a:spLocks/>
              </p:cNvSpPr>
              <p:nvPr/>
            </p:nvSpPr>
            <p:spPr bwMode="auto">
              <a:xfrm rot="-5400000">
                <a:off x="3963" y="1777"/>
                <a:ext cx="68" cy="119"/>
              </a:xfrm>
              <a:custGeom>
                <a:avLst/>
                <a:gdLst>
                  <a:gd name="T0" fmla="*/ 0 w 140"/>
                  <a:gd name="T1" fmla="*/ 0 h 198"/>
                  <a:gd name="T2" fmla="*/ 58 w 140"/>
                  <a:gd name="T3" fmla="*/ 36 h 198"/>
                  <a:gd name="T4" fmla="*/ 58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31" name="Freeform 33"/>
              <p:cNvSpPr>
                <a:spLocks/>
              </p:cNvSpPr>
              <p:nvPr/>
            </p:nvSpPr>
            <p:spPr bwMode="auto">
              <a:xfrm rot="-5400000">
                <a:off x="4081" y="1778"/>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32" name="Freeform 34"/>
              <p:cNvSpPr>
                <a:spLocks/>
              </p:cNvSpPr>
              <p:nvPr/>
            </p:nvSpPr>
            <p:spPr bwMode="auto">
              <a:xfrm rot="-5400000">
                <a:off x="4200" y="1777"/>
                <a:ext cx="68" cy="119"/>
              </a:xfrm>
              <a:custGeom>
                <a:avLst/>
                <a:gdLst>
                  <a:gd name="T0" fmla="*/ 0 w 140"/>
                  <a:gd name="T1" fmla="*/ 0 h 198"/>
                  <a:gd name="T2" fmla="*/ 58 w 140"/>
                  <a:gd name="T3" fmla="*/ 36 h 198"/>
                  <a:gd name="T4" fmla="*/ 58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33" name="Line 35"/>
              <p:cNvSpPr>
                <a:spLocks noChangeShapeType="1"/>
              </p:cNvSpPr>
              <p:nvPr/>
            </p:nvSpPr>
            <p:spPr bwMode="auto">
              <a:xfrm rot="-5400000">
                <a:off x="4691" y="1469"/>
                <a:ext cx="0" cy="8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4" name="Line 36"/>
              <p:cNvSpPr>
                <a:spLocks noChangeShapeType="1"/>
              </p:cNvSpPr>
              <p:nvPr/>
            </p:nvSpPr>
            <p:spPr bwMode="auto">
              <a:xfrm rot="-5400000">
                <a:off x="3720" y="1753"/>
                <a:ext cx="0" cy="2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5" name="Freeform 37"/>
              <p:cNvSpPr>
                <a:spLocks/>
              </p:cNvSpPr>
              <p:nvPr/>
            </p:nvSpPr>
            <p:spPr bwMode="auto">
              <a:xfrm rot="-5400000">
                <a:off x="3850" y="1778"/>
                <a:ext cx="68" cy="118"/>
              </a:xfrm>
              <a:custGeom>
                <a:avLst/>
                <a:gdLst>
                  <a:gd name="T0" fmla="*/ 0 w 140"/>
                  <a:gd name="T1" fmla="*/ 0 h 198"/>
                  <a:gd name="T2" fmla="*/ 58 w 140"/>
                  <a:gd name="T3" fmla="*/ 36 h 198"/>
                  <a:gd name="T4" fmla="*/ 58 w 140"/>
                  <a:gd name="T5" fmla="*/ 86 h 198"/>
                  <a:gd name="T6" fmla="*/ 0 w 140"/>
                  <a:gd name="T7" fmla="*/ 11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536" name="Line 38"/>
              <p:cNvSpPr>
                <a:spLocks noChangeShapeType="1"/>
              </p:cNvSpPr>
              <p:nvPr/>
            </p:nvSpPr>
            <p:spPr bwMode="auto">
              <a:xfrm>
                <a:off x="3408" y="2811"/>
                <a:ext cx="189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37" name="Rectangle 39"/>
              <p:cNvSpPr>
                <a:spLocks noChangeArrowheads="1"/>
              </p:cNvSpPr>
              <p:nvPr/>
            </p:nvSpPr>
            <p:spPr bwMode="auto">
              <a:xfrm>
                <a:off x="3562" y="2919"/>
                <a:ext cx="46" cy="16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538" name="Line 40"/>
              <p:cNvSpPr>
                <a:spLocks noChangeShapeType="1"/>
              </p:cNvSpPr>
              <p:nvPr/>
            </p:nvSpPr>
            <p:spPr bwMode="auto">
              <a:xfrm rot="21195686" flipH="1">
                <a:off x="3580" y="3081"/>
                <a:ext cx="35" cy="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539" name="Line 41"/>
              <p:cNvSpPr>
                <a:spLocks noChangeShapeType="1"/>
              </p:cNvSpPr>
              <p:nvPr/>
            </p:nvSpPr>
            <p:spPr bwMode="auto">
              <a:xfrm flipH="1">
                <a:off x="4315" y="2823"/>
                <a:ext cx="65"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0" name="Line 42"/>
              <p:cNvSpPr>
                <a:spLocks noChangeShapeType="1"/>
              </p:cNvSpPr>
              <p:nvPr/>
            </p:nvSpPr>
            <p:spPr bwMode="auto">
              <a:xfrm flipH="1">
                <a:off x="4712" y="2823"/>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1" name="Line 43"/>
              <p:cNvSpPr>
                <a:spLocks noChangeShapeType="1"/>
              </p:cNvSpPr>
              <p:nvPr/>
            </p:nvSpPr>
            <p:spPr bwMode="auto">
              <a:xfrm flipH="1">
                <a:off x="4125" y="2823"/>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2" name="Line 44"/>
              <p:cNvSpPr>
                <a:spLocks noChangeShapeType="1"/>
              </p:cNvSpPr>
              <p:nvPr/>
            </p:nvSpPr>
            <p:spPr bwMode="auto">
              <a:xfrm flipH="1">
                <a:off x="4913" y="2823"/>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3" name="Line 45"/>
              <p:cNvSpPr>
                <a:spLocks noChangeShapeType="1"/>
              </p:cNvSpPr>
              <p:nvPr/>
            </p:nvSpPr>
            <p:spPr bwMode="auto">
              <a:xfrm flipH="1">
                <a:off x="3764" y="2817"/>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4" name="Line 46"/>
              <p:cNvSpPr>
                <a:spLocks noChangeShapeType="1"/>
              </p:cNvSpPr>
              <p:nvPr/>
            </p:nvSpPr>
            <p:spPr bwMode="auto">
              <a:xfrm flipH="1">
                <a:off x="4522" y="2811"/>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5" name="Line 47"/>
              <p:cNvSpPr>
                <a:spLocks noChangeShapeType="1"/>
              </p:cNvSpPr>
              <p:nvPr/>
            </p:nvSpPr>
            <p:spPr bwMode="auto">
              <a:xfrm flipH="1">
                <a:off x="3592" y="2823"/>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6" name="Line 48"/>
              <p:cNvSpPr>
                <a:spLocks noChangeShapeType="1"/>
              </p:cNvSpPr>
              <p:nvPr/>
            </p:nvSpPr>
            <p:spPr bwMode="auto">
              <a:xfrm flipH="1">
                <a:off x="5132" y="2817"/>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7" name="Line 49"/>
              <p:cNvSpPr>
                <a:spLocks noChangeShapeType="1"/>
              </p:cNvSpPr>
              <p:nvPr/>
            </p:nvSpPr>
            <p:spPr bwMode="auto">
              <a:xfrm flipH="1">
                <a:off x="3929" y="2823"/>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8" name="Line 50"/>
              <p:cNvSpPr>
                <a:spLocks noChangeShapeType="1"/>
              </p:cNvSpPr>
              <p:nvPr/>
            </p:nvSpPr>
            <p:spPr bwMode="auto">
              <a:xfrm flipH="1">
                <a:off x="3444" y="2823"/>
                <a:ext cx="71"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49" name="Oval 51"/>
              <p:cNvSpPr>
                <a:spLocks noChangeArrowheads="1"/>
              </p:cNvSpPr>
              <p:nvPr/>
            </p:nvSpPr>
            <p:spPr bwMode="auto">
              <a:xfrm>
                <a:off x="5085" y="1515"/>
                <a:ext cx="46"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550" name="Text Box 52"/>
              <p:cNvSpPr txBox="1">
                <a:spLocks noChangeArrowheads="1"/>
              </p:cNvSpPr>
              <p:nvPr/>
            </p:nvSpPr>
            <p:spPr bwMode="auto">
              <a:xfrm>
                <a:off x="5115" y="1532"/>
                <a:ext cx="2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a:solidFill>
                    <a:srgbClr val="000000"/>
                  </a:solidFill>
                  <a:latin typeface="Times New Roman" panose="02020603050405020304" pitchFamily="18" charset="0"/>
                </a:endParaRPr>
              </a:p>
            </p:txBody>
          </p:sp>
          <p:sp>
            <p:nvSpPr>
              <p:cNvPr id="18551" name="Oval 53"/>
              <p:cNvSpPr>
                <a:spLocks noChangeArrowheads="1"/>
              </p:cNvSpPr>
              <p:nvPr/>
            </p:nvSpPr>
            <p:spPr bwMode="auto">
              <a:xfrm>
                <a:off x="5079" y="1683"/>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8514" name="Oval 54"/>
            <p:cNvSpPr>
              <a:spLocks noChangeArrowheads="1"/>
            </p:cNvSpPr>
            <p:nvPr/>
          </p:nvSpPr>
          <p:spPr bwMode="auto">
            <a:xfrm>
              <a:off x="5085" y="1967"/>
              <a:ext cx="46"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54007" name="Line 55"/>
          <p:cNvSpPr>
            <a:spLocks noChangeShapeType="1"/>
          </p:cNvSpPr>
          <p:nvPr/>
        </p:nvSpPr>
        <p:spPr bwMode="auto">
          <a:xfrm>
            <a:off x="6454775" y="1833563"/>
            <a:ext cx="990600" cy="1587"/>
          </a:xfrm>
          <a:prstGeom prst="line">
            <a:avLst/>
          </a:prstGeom>
          <a:noFill/>
          <a:ln w="38100">
            <a:solidFill>
              <a:srgbClr val="FF3300"/>
            </a:solidFill>
            <a:prstDash val="dash"/>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008" name="Arc 56"/>
          <p:cNvSpPr>
            <a:spLocks/>
          </p:cNvSpPr>
          <p:nvPr/>
        </p:nvSpPr>
        <p:spPr bwMode="auto">
          <a:xfrm rot="20522612" flipV="1">
            <a:off x="7442200" y="1930400"/>
            <a:ext cx="306388" cy="1198563"/>
          </a:xfrm>
          <a:custGeom>
            <a:avLst/>
            <a:gdLst>
              <a:gd name="T0" fmla="*/ 885093 w 21600"/>
              <a:gd name="T1" fmla="*/ 0 h 26120"/>
              <a:gd name="T2" fmla="*/ 4229303 w 21600"/>
              <a:gd name="T3" fmla="*/ 54998211 h 26120"/>
              <a:gd name="T4" fmla="*/ 0 w 21600"/>
              <a:gd name="T5" fmla="*/ 44527074 h 26120"/>
              <a:gd name="T6" fmla="*/ 0 60000 65536"/>
              <a:gd name="T7" fmla="*/ 0 60000 65536"/>
              <a:gd name="T8" fmla="*/ 0 60000 65536"/>
              <a:gd name="T9" fmla="*/ 0 w 21600"/>
              <a:gd name="T10" fmla="*/ 0 h 26120"/>
              <a:gd name="T11" fmla="*/ 21600 w 21600"/>
              <a:gd name="T12" fmla="*/ 26120 h 26120"/>
            </a:gdLst>
            <a:ahLst/>
            <a:cxnLst>
              <a:cxn ang="T6">
                <a:pos x="T0" y="T1"/>
              </a:cxn>
              <a:cxn ang="T7">
                <a:pos x="T2" y="T3"/>
              </a:cxn>
              <a:cxn ang="T8">
                <a:pos x="T4" y="T5"/>
              </a:cxn>
            </a:cxnLst>
            <a:rect l="T9" t="T10" r="T11" b="T12"/>
            <a:pathLst>
              <a:path w="21600" h="26120" fill="none" extrusionOk="0">
                <a:moveTo>
                  <a:pt x="4399" y="-1"/>
                </a:moveTo>
                <a:cubicBezTo>
                  <a:pt x="14418" y="2083"/>
                  <a:pt x="21600" y="10913"/>
                  <a:pt x="21600" y="21147"/>
                </a:cubicBezTo>
                <a:cubicBezTo>
                  <a:pt x="21600" y="22821"/>
                  <a:pt x="21405" y="24490"/>
                  <a:pt x="21019" y="26119"/>
                </a:cubicBezTo>
              </a:path>
              <a:path w="21600" h="26120" stroke="0" extrusionOk="0">
                <a:moveTo>
                  <a:pt x="4399" y="-1"/>
                </a:moveTo>
                <a:cubicBezTo>
                  <a:pt x="14418" y="2083"/>
                  <a:pt x="21600" y="10913"/>
                  <a:pt x="21600" y="21147"/>
                </a:cubicBezTo>
                <a:cubicBezTo>
                  <a:pt x="21600" y="22821"/>
                  <a:pt x="21405" y="24490"/>
                  <a:pt x="21019" y="26119"/>
                </a:cubicBezTo>
                <a:lnTo>
                  <a:pt x="0" y="21147"/>
                </a:lnTo>
                <a:lnTo>
                  <a:pt x="4399" y="-1"/>
                </a:lnTo>
                <a:close/>
              </a:path>
            </a:pathLst>
          </a:cu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4009" name="Rectangle 57"/>
          <p:cNvSpPr>
            <a:spLocks noChangeArrowheads="1"/>
          </p:cNvSpPr>
          <p:nvPr/>
        </p:nvSpPr>
        <p:spPr bwMode="auto">
          <a:xfrm>
            <a:off x="19050" y="3500438"/>
            <a:ext cx="5992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marL="342900" indent="-342900">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lvl="1" eaLnBrk="1" latinLnBrk="1" hangingPunct="1">
              <a:spcBef>
                <a:spcPct val="20000"/>
              </a:spcBef>
            </a:pPr>
            <a:r>
              <a:rPr lang="en-US" altLang="zh-CN" sz="2800">
                <a:latin typeface="Arial" panose="020B0604020202020204" pitchFamily="34" charset="0"/>
              </a:rPr>
              <a:t>——</a:t>
            </a:r>
            <a:r>
              <a:rPr lang="zh-CN" altLang="en-US" sz="2800"/>
              <a:t>电源中性点不接地的单极触电</a:t>
            </a:r>
          </a:p>
        </p:txBody>
      </p:sp>
      <p:grpSp>
        <p:nvGrpSpPr>
          <p:cNvPr id="5" name="Group 58"/>
          <p:cNvGrpSpPr>
            <a:grpSpLocks/>
          </p:cNvGrpSpPr>
          <p:nvPr/>
        </p:nvGrpSpPr>
        <p:grpSpPr bwMode="auto">
          <a:xfrm>
            <a:off x="1476375" y="4278313"/>
            <a:ext cx="3257550" cy="1838325"/>
            <a:chOff x="444" y="637"/>
            <a:chExt cx="2052" cy="1158"/>
          </a:xfrm>
        </p:grpSpPr>
        <p:sp>
          <p:nvSpPr>
            <p:cNvPr id="18464" name="Line 59"/>
            <p:cNvSpPr>
              <a:spLocks noChangeShapeType="1"/>
            </p:cNvSpPr>
            <p:nvPr/>
          </p:nvSpPr>
          <p:spPr bwMode="auto">
            <a:xfrm>
              <a:off x="1884" y="1453"/>
              <a:ext cx="0" cy="2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5" name="Line 60"/>
            <p:cNvSpPr>
              <a:spLocks noChangeShapeType="1"/>
            </p:cNvSpPr>
            <p:nvPr/>
          </p:nvSpPr>
          <p:spPr bwMode="auto">
            <a:xfrm flipV="1">
              <a:off x="1884" y="877"/>
              <a:ext cx="0" cy="38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6" name="Line 61"/>
            <p:cNvSpPr>
              <a:spLocks noChangeShapeType="1"/>
            </p:cNvSpPr>
            <p:nvPr/>
          </p:nvSpPr>
          <p:spPr bwMode="auto">
            <a:xfrm flipV="1">
              <a:off x="1692" y="1021"/>
              <a:ext cx="0" cy="24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7" name="Line 62"/>
            <p:cNvSpPr>
              <a:spLocks noChangeShapeType="1"/>
            </p:cNvSpPr>
            <p:nvPr/>
          </p:nvSpPr>
          <p:spPr bwMode="auto">
            <a:xfrm rot="-5400000">
              <a:off x="1769" y="416"/>
              <a:ext cx="0" cy="90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Line 63"/>
            <p:cNvSpPr>
              <a:spLocks noChangeShapeType="1"/>
            </p:cNvSpPr>
            <p:nvPr/>
          </p:nvSpPr>
          <p:spPr bwMode="auto">
            <a:xfrm>
              <a:off x="612" y="691"/>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69" name="Freeform 64"/>
            <p:cNvSpPr>
              <a:spLocks/>
            </p:cNvSpPr>
            <p:nvPr/>
          </p:nvSpPr>
          <p:spPr bwMode="auto">
            <a:xfrm rot="-5400000">
              <a:off x="988" y="779"/>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0" name="Freeform 65"/>
            <p:cNvSpPr>
              <a:spLocks/>
            </p:cNvSpPr>
            <p:nvPr/>
          </p:nvSpPr>
          <p:spPr bwMode="auto">
            <a:xfrm rot="-5400000">
              <a:off x="1108" y="779"/>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1" name="Freeform 66"/>
            <p:cNvSpPr>
              <a:spLocks/>
            </p:cNvSpPr>
            <p:nvPr/>
          </p:nvSpPr>
          <p:spPr bwMode="auto">
            <a:xfrm rot="-5400000">
              <a:off x="1228" y="779"/>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2" name="Freeform 67"/>
            <p:cNvSpPr>
              <a:spLocks/>
            </p:cNvSpPr>
            <p:nvPr/>
          </p:nvSpPr>
          <p:spPr bwMode="auto">
            <a:xfrm rot="-5400000">
              <a:off x="874" y="779"/>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3" name="Freeform 68"/>
            <p:cNvSpPr>
              <a:spLocks/>
            </p:cNvSpPr>
            <p:nvPr/>
          </p:nvSpPr>
          <p:spPr bwMode="auto">
            <a:xfrm rot="-5400000">
              <a:off x="976" y="6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4" name="Freeform 69"/>
            <p:cNvSpPr>
              <a:spLocks/>
            </p:cNvSpPr>
            <p:nvPr/>
          </p:nvSpPr>
          <p:spPr bwMode="auto">
            <a:xfrm rot="-5400000">
              <a:off x="1096" y="6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5" name="Freeform 70"/>
            <p:cNvSpPr>
              <a:spLocks/>
            </p:cNvSpPr>
            <p:nvPr/>
          </p:nvSpPr>
          <p:spPr bwMode="auto">
            <a:xfrm rot="-5400000">
              <a:off x="1216" y="6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6" name="Line 71"/>
            <p:cNvSpPr>
              <a:spLocks noChangeShapeType="1"/>
            </p:cNvSpPr>
            <p:nvPr/>
          </p:nvSpPr>
          <p:spPr bwMode="auto">
            <a:xfrm rot="-5400000">
              <a:off x="729" y="586"/>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Freeform 72"/>
            <p:cNvSpPr>
              <a:spLocks/>
            </p:cNvSpPr>
            <p:nvPr/>
          </p:nvSpPr>
          <p:spPr bwMode="auto">
            <a:xfrm rot="-5400000">
              <a:off x="862" y="6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8" name="Freeform 73"/>
            <p:cNvSpPr>
              <a:spLocks/>
            </p:cNvSpPr>
            <p:nvPr/>
          </p:nvSpPr>
          <p:spPr bwMode="auto">
            <a:xfrm rot="-5400000">
              <a:off x="988" y="93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79" name="Freeform 74"/>
            <p:cNvSpPr>
              <a:spLocks/>
            </p:cNvSpPr>
            <p:nvPr/>
          </p:nvSpPr>
          <p:spPr bwMode="auto">
            <a:xfrm rot="-5400000">
              <a:off x="1108" y="93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80" name="Freeform 75"/>
            <p:cNvSpPr>
              <a:spLocks/>
            </p:cNvSpPr>
            <p:nvPr/>
          </p:nvSpPr>
          <p:spPr bwMode="auto">
            <a:xfrm rot="-5400000">
              <a:off x="1228" y="93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81" name="Line 76"/>
            <p:cNvSpPr>
              <a:spLocks noChangeShapeType="1"/>
            </p:cNvSpPr>
            <p:nvPr/>
          </p:nvSpPr>
          <p:spPr bwMode="auto">
            <a:xfrm rot="-5400000">
              <a:off x="1761" y="586"/>
              <a:ext cx="0" cy="8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2" name="Line 77"/>
            <p:cNvSpPr>
              <a:spLocks noChangeShapeType="1"/>
            </p:cNvSpPr>
            <p:nvPr/>
          </p:nvSpPr>
          <p:spPr bwMode="auto">
            <a:xfrm rot="-5400000">
              <a:off x="741" y="910"/>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3" name="Freeform 78"/>
            <p:cNvSpPr>
              <a:spLocks/>
            </p:cNvSpPr>
            <p:nvPr/>
          </p:nvSpPr>
          <p:spPr bwMode="auto">
            <a:xfrm rot="-5400000">
              <a:off x="874" y="93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8484" name="Group 79"/>
            <p:cNvGrpSpPr>
              <a:grpSpLocks/>
            </p:cNvGrpSpPr>
            <p:nvPr/>
          </p:nvGrpSpPr>
          <p:grpSpPr bwMode="auto">
            <a:xfrm>
              <a:off x="444" y="868"/>
              <a:ext cx="1914" cy="927"/>
              <a:chOff x="480" y="2731"/>
              <a:chExt cx="1914" cy="927"/>
            </a:xfrm>
          </p:grpSpPr>
          <p:sp>
            <p:nvSpPr>
              <p:cNvPr id="18499" name="Line 80"/>
              <p:cNvSpPr>
                <a:spLocks noChangeShapeType="1"/>
              </p:cNvSpPr>
              <p:nvPr/>
            </p:nvSpPr>
            <p:spPr bwMode="auto">
              <a:xfrm rot="-5400000">
                <a:off x="777" y="2617"/>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00" name="Line 81"/>
              <p:cNvSpPr>
                <a:spLocks noChangeShapeType="1"/>
              </p:cNvSpPr>
              <p:nvPr/>
            </p:nvSpPr>
            <p:spPr bwMode="auto">
              <a:xfrm>
                <a:off x="480" y="3568"/>
                <a:ext cx="19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1" name="Line 82"/>
              <p:cNvSpPr>
                <a:spLocks noChangeShapeType="1"/>
              </p:cNvSpPr>
              <p:nvPr/>
            </p:nvSpPr>
            <p:spPr bwMode="auto">
              <a:xfrm flipH="1">
                <a:off x="1398" y="3580"/>
                <a:ext cx="66"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2" name="Line 83"/>
              <p:cNvSpPr>
                <a:spLocks noChangeShapeType="1"/>
              </p:cNvSpPr>
              <p:nvPr/>
            </p:nvSpPr>
            <p:spPr bwMode="auto">
              <a:xfrm flipH="1">
                <a:off x="1800"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3" name="Line 84"/>
              <p:cNvSpPr>
                <a:spLocks noChangeShapeType="1"/>
              </p:cNvSpPr>
              <p:nvPr/>
            </p:nvSpPr>
            <p:spPr bwMode="auto">
              <a:xfrm flipH="1">
                <a:off x="1206"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4" name="Line 85"/>
              <p:cNvSpPr>
                <a:spLocks noChangeShapeType="1"/>
              </p:cNvSpPr>
              <p:nvPr/>
            </p:nvSpPr>
            <p:spPr bwMode="auto">
              <a:xfrm flipH="1">
                <a:off x="2004"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5" name="Line 86"/>
              <p:cNvSpPr>
                <a:spLocks noChangeShapeType="1"/>
              </p:cNvSpPr>
              <p:nvPr/>
            </p:nvSpPr>
            <p:spPr bwMode="auto">
              <a:xfrm flipH="1">
                <a:off x="840" y="3574"/>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6" name="Line 87"/>
              <p:cNvSpPr>
                <a:spLocks noChangeShapeType="1"/>
              </p:cNvSpPr>
              <p:nvPr/>
            </p:nvSpPr>
            <p:spPr bwMode="auto">
              <a:xfrm flipH="1">
                <a:off x="1608" y="3568"/>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7" name="Line 88"/>
              <p:cNvSpPr>
                <a:spLocks noChangeShapeType="1"/>
              </p:cNvSpPr>
              <p:nvPr/>
            </p:nvSpPr>
            <p:spPr bwMode="auto">
              <a:xfrm flipH="1">
                <a:off x="666"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8" name="Line 89"/>
              <p:cNvSpPr>
                <a:spLocks noChangeShapeType="1"/>
              </p:cNvSpPr>
              <p:nvPr/>
            </p:nvSpPr>
            <p:spPr bwMode="auto">
              <a:xfrm flipH="1">
                <a:off x="2226" y="3574"/>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09" name="Line 90"/>
              <p:cNvSpPr>
                <a:spLocks noChangeShapeType="1"/>
              </p:cNvSpPr>
              <p:nvPr/>
            </p:nvSpPr>
            <p:spPr bwMode="auto">
              <a:xfrm flipH="1">
                <a:off x="1008"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10" name="Line 91"/>
              <p:cNvSpPr>
                <a:spLocks noChangeShapeType="1"/>
              </p:cNvSpPr>
              <p:nvPr/>
            </p:nvSpPr>
            <p:spPr bwMode="auto">
              <a:xfrm flipH="1">
                <a:off x="516" y="3580"/>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8485" name="Oval 92"/>
            <p:cNvSpPr>
              <a:spLocks noChangeArrowheads="1"/>
            </p:cNvSpPr>
            <p:nvPr/>
          </p:nvSpPr>
          <p:spPr bwMode="auto">
            <a:xfrm>
              <a:off x="2196" y="1009"/>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86" name="Rectangle 93"/>
            <p:cNvSpPr>
              <a:spLocks noChangeArrowheads="1"/>
            </p:cNvSpPr>
            <p:nvPr/>
          </p:nvSpPr>
          <p:spPr bwMode="auto">
            <a:xfrm>
              <a:off x="1644" y="1261"/>
              <a:ext cx="96" cy="1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FF3300"/>
                </a:solidFill>
                <a:latin typeface="Times New Roman" panose="02020603050405020304" pitchFamily="18" charset="0"/>
              </a:endParaRPr>
            </a:p>
          </p:txBody>
        </p:sp>
        <p:sp>
          <p:nvSpPr>
            <p:cNvPr id="18487" name="Line 94"/>
            <p:cNvSpPr>
              <a:spLocks noChangeShapeType="1"/>
            </p:cNvSpPr>
            <p:nvPr/>
          </p:nvSpPr>
          <p:spPr bwMode="auto">
            <a:xfrm flipH="1">
              <a:off x="1692" y="1453"/>
              <a:ext cx="0" cy="2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8" name="Rectangle 95"/>
            <p:cNvSpPr>
              <a:spLocks noChangeArrowheads="1"/>
            </p:cNvSpPr>
            <p:nvPr/>
          </p:nvSpPr>
          <p:spPr bwMode="auto">
            <a:xfrm>
              <a:off x="1836" y="1261"/>
              <a:ext cx="96" cy="1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FF3300"/>
                </a:solidFill>
                <a:latin typeface="Times New Roman" panose="02020603050405020304" pitchFamily="18" charset="0"/>
              </a:endParaRPr>
            </a:p>
          </p:txBody>
        </p:sp>
        <p:sp>
          <p:nvSpPr>
            <p:cNvPr id="18489" name="Rectangle 96"/>
            <p:cNvSpPr>
              <a:spLocks noChangeArrowheads="1"/>
            </p:cNvSpPr>
            <p:nvPr/>
          </p:nvSpPr>
          <p:spPr bwMode="auto">
            <a:xfrm>
              <a:off x="2028" y="1261"/>
              <a:ext cx="96" cy="1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FF3300"/>
                </a:solidFill>
                <a:latin typeface="Times New Roman" panose="02020603050405020304" pitchFamily="18" charset="0"/>
              </a:endParaRPr>
            </a:p>
          </p:txBody>
        </p:sp>
        <p:sp>
          <p:nvSpPr>
            <p:cNvPr id="18490" name="Line 97"/>
            <p:cNvSpPr>
              <a:spLocks noChangeShapeType="1"/>
            </p:cNvSpPr>
            <p:nvPr/>
          </p:nvSpPr>
          <p:spPr bwMode="auto">
            <a:xfrm>
              <a:off x="2076" y="1453"/>
              <a:ext cx="0" cy="24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1" name="Line 98"/>
            <p:cNvSpPr>
              <a:spLocks noChangeShapeType="1"/>
            </p:cNvSpPr>
            <p:nvPr/>
          </p:nvSpPr>
          <p:spPr bwMode="auto">
            <a:xfrm flipV="1">
              <a:off x="2076" y="703"/>
              <a:ext cx="0" cy="5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2" name="Oval 99"/>
            <p:cNvSpPr>
              <a:spLocks noChangeArrowheads="1"/>
            </p:cNvSpPr>
            <p:nvPr/>
          </p:nvSpPr>
          <p:spPr bwMode="auto">
            <a:xfrm>
              <a:off x="2196" y="847"/>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93" name="Line 100"/>
            <p:cNvSpPr>
              <a:spLocks noChangeShapeType="1"/>
            </p:cNvSpPr>
            <p:nvPr/>
          </p:nvSpPr>
          <p:spPr bwMode="auto">
            <a:xfrm rot="-5400000">
              <a:off x="1752" y="259"/>
              <a:ext cx="6" cy="9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4" name="Oval 101"/>
            <p:cNvSpPr>
              <a:spLocks noChangeArrowheads="1"/>
            </p:cNvSpPr>
            <p:nvPr/>
          </p:nvSpPr>
          <p:spPr bwMode="auto">
            <a:xfrm>
              <a:off x="2196" y="685"/>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95" name="Oval 102"/>
            <p:cNvSpPr>
              <a:spLocks noChangeArrowheads="1"/>
            </p:cNvSpPr>
            <p:nvPr/>
          </p:nvSpPr>
          <p:spPr bwMode="auto">
            <a:xfrm>
              <a:off x="2046" y="673"/>
              <a:ext cx="47" cy="47"/>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96" name="Oval 103"/>
            <p:cNvSpPr>
              <a:spLocks noChangeArrowheads="1"/>
            </p:cNvSpPr>
            <p:nvPr/>
          </p:nvSpPr>
          <p:spPr bwMode="auto">
            <a:xfrm>
              <a:off x="1860" y="847"/>
              <a:ext cx="47" cy="47"/>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97" name="Oval 104"/>
            <p:cNvSpPr>
              <a:spLocks noChangeArrowheads="1"/>
            </p:cNvSpPr>
            <p:nvPr/>
          </p:nvSpPr>
          <p:spPr bwMode="auto">
            <a:xfrm>
              <a:off x="1662" y="1015"/>
              <a:ext cx="47" cy="47"/>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498" name="Text Box 105"/>
            <p:cNvSpPr txBox="1">
              <a:spLocks noChangeArrowheads="1"/>
            </p:cNvSpPr>
            <p:nvPr/>
          </p:nvSpPr>
          <p:spPr bwMode="auto">
            <a:xfrm>
              <a:off x="2127" y="1017"/>
              <a:ext cx="3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latin typeface="Times New Roman" panose="02020603050405020304" pitchFamily="18" charset="0"/>
                </a:rPr>
                <a:t>R</a:t>
              </a:r>
              <a:r>
                <a:rPr kumimoji="1" lang="en-US" altLang="zh-CN" sz="2800" b="0">
                  <a:latin typeface="Times New Roman" panose="02020603050405020304" pitchFamily="18" charset="0"/>
                </a:rPr>
                <a:t>'</a:t>
              </a:r>
              <a:endParaRPr kumimoji="1" lang="en-US" altLang="zh-CN" sz="2800">
                <a:latin typeface="Times New Roman" panose="02020603050405020304" pitchFamily="18" charset="0"/>
              </a:endParaRPr>
            </a:p>
          </p:txBody>
        </p:sp>
      </p:grpSp>
      <p:sp>
        <p:nvSpPr>
          <p:cNvPr id="254058" name="Text Box 106"/>
          <p:cNvSpPr txBox="1">
            <a:spLocks noChangeArrowheads="1"/>
          </p:cNvSpPr>
          <p:nvPr/>
        </p:nvSpPr>
        <p:spPr bwMode="auto">
          <a:xfrm>
            <a:off x="4395788" y="5130800"/>
            <a:ext cx="1257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85000"/>
              </a:lnSpc>
            </a:pPr>
            <a:r>
              <a:rPr kumimoji="1" lang="zh-CN" altLang="en-US" sz="2400">
                <a:solidFill>
                  <a:srgbClr val="0033CC"/>
                </a:solidFill>
                <a:latin typeface="Times New Roman" panose="02020603050405020304" pitchFamily="18" charset="0"/>
              </a:rPr>
              <a:t>对地绝</a:t>
            </a:r>
          </a:p>
          <a:p>
            <a:pPr eaLnBrk="1" hangingPunct="1">
              <a:lnSpc>
                <a:spcPct val="85000"/>
              </a:lnSpc>
            </a:pPr>
            <a:r>
              <a:rPr kumimoji="1" lang="zh-CN" altLang="en-US" sz="2400">
                <a:solidFill>
                  <a:srgbClr val="0033CC"/>
                </a:solidFill>
                <a:latin typeface="Times New Roman" panose="02020603050405020304" pitchFamily="18" charset="0"/>
              </a:rPr>
              <a:t>缘电阻</a:t>
            </a:r>
          </a:p>
        </p:txBody>
      </p:sp>
      <p:grpSp>
        <p:nvGrpSpPr>
          <p:cNvPr id="7" name="Group 107"/>
          <p:cNvGrpSpPr>
            <a:grpSpLocks/>
          </p:cNvGrpSpPr>
          <p:nvPr/>
        </p:nvGrpSpPr>
        <p:grpSpPr bwMode="auto">
          <a:xfrm>
            <a:off x="2676525" y="4333875"/>
            <a:ext cx="1600200" cy="2047875"/>
            <a:chOff x="3120" y="2448"/>
            <a:chExt cx="726" cy="1290"/>
          </a:xfrm>
        </p:grpSpPr>
        <p:sp>
          <p:nvSpPr>
            <p:cNvPr id="18454" name="Text Box 108"/>
            <p:cNvSpPr txBox="1">
              <a:spLocks noChangeArrowheads="1"/>
            </p:cNvSpPr>
            <p:nvPr/>
          </p:nvSpPr>
          <p:spPr bwMode="auto">
            <a:xfrm>
              <a:off x="3120" y="3113"/>
              <a:ext cx="2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i="1">
                  <a:solidFill>
                    <a:srgbClr val="FF3300"/>
                  </a:solidFill>
                  <a:latin typeface="Times New Roman" panose="02020603050405020304" pitchFamily="18" charset="0"/>
                </a:rPr>
                <a:t>I</a:t>
              </a:r>
              <a:r>
                <a:rPr kumimoji="1" lang="en-US" altLang="zh-CN" sz="2800" i="1" baseline="-25000">
                  <a:solidFill>
                    <a:srgbClr val="FF3300"/>
                  </a:solidFill>
                  <a:latin typeface="Times New Roman" panose="02020603050405020304" pitchFamily="18" charset="0"/>
                </a:rPr>
                <a:t>b</a:t>
              </a:r>
              <a:endParaRPr kumimoji="1" lang="en-US" altLang="zh-CN" sz="2800">
                <a:solidFill>
                  <a:srgbClr val="FF3300"/>
                </a:solidFill>
                <a:latin typeface="Times New Roman" panose="02020603050405020304" pitchFamily="18" charset="0"/>
              </a:endParaRPr>
            </a:p>
          </p:txBody>
        </p:sp>
        <p:sp>
          <p:nvSpPr>
            <p:cNvPr id="18455" name="Line 109"/>
            <p:cNvSpPr>
              <a:spLocks noChangeShapeType="1"/>
            </p:cNvSpPr>
            <p:nvPr/>
          </p:nvSpPr>
          <p:spPr bwMode="auto">
            <a:xfrm flipH="1">
              <a:off x="3180" y="2832"/>
              <a:ext cx="84" cy="372"/>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56" name="Line 110"/>
            <p:cNvSpPr>
              <a:spLocks noChangeShapeType="1"/>
            </p:cNvSpPr>
            <p:nvPr/>
          </p:nvSpPr>
          <p:spPr bwMode="auto">
            <a:xfrm flipV="1">
              <a:off x="3648" y="2832"/>
              <a:ext cx="0" cy="186"/>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57" name="Line 111"/>
            <p:cNvSpPr>
              <a:spLocks noChangeShapeType="1"/>
            </p:cNvSpPr>
            <p:nvPr/>
          </p:nvSpPr>
          <p:spPr bwMode="auto">
            <a:xfrm flipH="1" flipV="1">
              <a:off x="3840" y="2832"/>
              <a:ext cx="6" cy="198"/>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58" name="Line 112"/>
            <p:cNvSpPr>
              <a:spLocks noChangeShapeType="1"/>
            </p:cNvSpPr>
            <p:nvPr/>
          </p:nvSpPr>
          <p:spPr bwMode="auto">
            <a:xfrm rot="16200000" flipV="1">
              <a:off x="3438" y="2334"/>
              <a:ext cx="0" cy="228"/>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59" name="Line 113"/>
            <p:cNvSpPr>
              <a:spLocks noChangeShapeType="1"/>
            </p:cNvSpPr>
            <p:nvPr/>
          </p:nvSpPr>
          <p:spPr bwMode="auto">
            <a:xfrm rot="5400000">
              <a:off x="3435" y="2493"/>
              <a:ext cx="18" cy="216"/>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60" name="Line 114"/>
            <p:cNvSpPr>
              <a:spLocks noChangeShapeType="1"/>
            </p:cNvSpPr>
            <p:nvPr/>
          </p:nvSpPr>
          <p:spPr bwMode="auto">
            <a:xfrm>
              <a:off x="3204" y="3522"/>
              <a:ext cx="186" cy="120"/>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61" name="Line 115"/>
            <p:cNvSpPr>
              <a:spLocks noChangeShapeType="1"/>
            </p:cNvSpPr>
            <p:nvPr/>
          </p:nvSpPr>
          <p:spPr bwMode="auto">
            <a:xfrm flipV="1">
              <a:off x="3414" y="3540"/>
              <a:ext cx="186" cy="78"/>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62" name="Line 116"/>
            <p:cNvSpPr>
              <a:spLocks noChangeShapeType="1"/>
            </p:cNvSpPr>
            <p:nvPr/>
          </p:nvSpPr>
          <p:spPr bwMode="auto">
            <a:xfrm flipV="1">
              <a:off x="3438" y="3564"/>
              <a:ext cx="318" cy="144"/>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463" name="Line 117"/>
            <p:cNvSpPr>
              <a:spLocks noChangeShapeType="1"/>
            </p:cNvSpPr>
            <p:nvPr/>
          </p:nvSpPr>
          <p:spPr bwMode="auto">
            <a:xfrm>
              <a:off x="3132" y="3570"/>
              <a:ext cx="246" cy="168"/>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8" name="Group 118"/>
          <p:cNvGrpSpPr>
            <a:grpSpLocks/>
          </p:cNvGrpSpPr>
          <p:nvPr/>
        </p:nvGrpSpPr>
        <p:grpSpPr bwMode="auto">
          <a:xfrm>
            <a:off x="2219325" y="4851400"/>
            <a:ext cx="609600" cy="1143000"/>
            <a:chOff x="240" y="1488"/>
            <a:chExt cx="388" cy="675"/>
          </a:xfrm>
        </p:grpSpPr>
        <p:sp>
          <p:nvSpPr>
            <p:cNvPr id="18448" name="Freeform 119"/>
            <p:cNvSpPr>
              <a:spLocks/>
            </p:cNvSpPr>
            <p:nvPr/>
          </p:nvSpPr>
          <p:spPr bwMode="auto">
            <a:xfrm>
              <a:off x="310" y="1595"/>
              <a:ext cx="175" cy="120"/>
            </a:xfrm>
            <a:custGeom>
              <a:avLst/>
              <a:gdLst>
                <a:gd name="T0" fmla="*/ 114 w 410"/>
                <a:gd name="T1" fmla="*/ 35 h 406"/>
                <a:gd name="T2" fmla="*/ 93 w 410"/>
                <a:gd name="T3" fmla="*/ 12 h 406"/>
                <a:gd name="T4" fmla="*/ 71 w 410"/>
                <a:gd name="T5" fmla="*/ 0 h 406"/>
                <a:gd name="T6" fmla="*/ 45 w 410"/>
                <a:gd name="T7" fmla="*/ 0 h 406"/>
                <a:gd name="T8" fmla="*/ 17 w 410"/>
                <a:gd name="T9" fmla="*/ 8 h 406"/>
                <a:gd name="T10" fmla="*/ 4 w 410"/>
                <a:gd name="T11" fmla="*/ 21 h 406"/>
                <a:gd name="T12" fmla="*/ 0 w 410"/>
                <a:gd name="T13" fmla="*/ 39 h 406"/>
                <a:gd name="T14" fmla="*/ 4 w 410"/>
                <a:gd name="T15" fmla="*/ 63 h 406"/>
                <a:gd name="T16" fmla="*/ 21 w 410"/>
                <a:gd name="T17" fmla="*/ 90 h 406"/>
                <a:gd name="T18" fmla="*/ 52 w 410"/>
                <a:gd name="T19" fmla="*/ 108 h 406"/>
                <a:gd name="T20" fmla="*/ 75 w 410"/>
                <a:gd name="T21" fmla="*/ 117 h 406"/>
                <a:gd name="T22" fmla="*/ 99 w 410"/>
                <a:gd name="T23" fmla="*/ 120 h 406"/>
                <a:gd name="T24" fmla="*/ 119 w 410"/>
                <a:gd name="T25" fmla="*/ 115 h 406"/>
                <a:gd name="T26" fmla="*/ 129 w 410"/>
                <a:gd name="T27" fmla="*/ 108 h 406"/>
                <a:gd name="T28" fmla="*/ 136 w 410"/>
                <a:gd name="T29" fmla="*/ 90 h 406"/>
                <a:gd name="T30" fmla="*/ 134 w 410"/>
                <a:gd name="T31" fmla="*/ 69 h 406"/>
                <a:gd name="T32" fmla="*/ 127 w 410"/>
                <a:gd name="T33" fmla="*/ 51 h 406"/>
                <a:gd name="T34" fmla="*/ 170 w 410"/>
                <a:gd name="T35" fmla="*/ 35 h 406"/>
                <a:gd name="T36" fmla="*/ 175 w 410"/>
                <a:gd name="T37" fmla="*/ 27 h 406"/>
                <a:gd name="T38" fmla="*/ 170 w 410"/>
                <a:gd name="T39" fmla="*/ 24 h 406"/>
                <a:gd name="T40" fmla="*/ 123 w 410"/>
                <a:gd name="T41" fmla="*/ 43 h 406"/>
                <a:gd name="T42" fmla="*/ 114 w 410"/>
                <a:gd name="T43" fmla="*/ 35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9" name="Freeform 120"/>
            <p:cNvSpPr>
              <a:spLocks/>
            </p:cNvSpPr>
            <p:nvPr/>
          </p:nvSpPr>
          <p:spPr bwMode="auto">
            <a:xfrm>
              <a:off x="435" y="1488"/>
              <a:ext cx="154" cy="260"/>
            </a:xfrm>
            <a:custGeom>
              <a:avLst/>
              <a:gdLst>
                <a:gd name="T0" fmla="*/ 43 w 364"/>
                <a:gd name="T1" fmla="*/ 219 h 907"/>
                <a:gd name="T2" fmla="*/ 15 w 364"/>
                <a:gd name="T3" fmla="*/ 234 h 907"/>
                <a:gd name="T4" fmla="*/ 6 w 364"/>
                <a:gd name="T5" fmla="*/ 239 h 907"/>
                <a:gd name="T6" fmla="*/ 0 w 364"/>
                <a:gd name="T7" fmla="*/ 249 h 907"/>
                <a:gd name="T8" fmla="*/ 8 w 364"/>
                <a:gd name="T9" fmla="*/ 259 h 907"/>
                <a:gd name="T10" fmla="*/ 17 w 364"/>
                <a:gd name="T11" fmla="*/ 260 h 907"/>
                <a:gd name="T12" fmla="*/ 43 w 364"/>
                <a:gd name="T13" fmla="*/ 254 h 907"/>
                <a:gd name="T14" fmla="*/ 81 w 364"/>
                <a:gd name="T15" fmla="*/ 234 h 907"/>
                <a:gd name="T16" fmla="*/ 116 w 364"/>
                <a:gd name="T17" fmla="*/ 209 h 907"/>
                <a:gd name="T18" fmla="*/ 152 w 364"/>
                <a:gd name="T19" fmla="*/ 181 h 907"/>
                <a:gd name="T20" fmla="*/ 154 w 364"/>
                <a:gd name="T21" fmla="*/ 170 h 907"/>
                <a:gd name="T22" fmla="*/ 154 w 364"/>
                <a:gd name="T23" fmla="*/ 138 h 907"/>
                <a:gd name="T24" fmla="*/ 143 w 364"/>
                <a:gd name="T25" fmla="*/ 89 h 907"/>
                <a:gd name="T26" fmla="*/ 150 w 364"/>
                <a:gd name="T27" fmla="*/ 60 h 907"/>
                <a:gd name="T28" fmla="*/ 154 w 364"/>
                <a:gd name="T29" fmla="*/ 48 h 907"/>
                <a:gd name="T30" fmla="*/ 148 w 364"/>
                <a:gd name="T31" fmla="*/ 42 h 907"/>
                <a:gd name="T32" fmla="*/ 132 w 364"/>
                <a:gd name="T33" fmla="*/ 36 h 907"/>
                <a:gd name="T34" fmla="*/ 122 w 364"/>
                <a:gd name="T35" fmla="*/ 32 h 907"/>
                <a:gd name="T36" fmla="*/ 128 w 364"/>
                <a:gd name="T37" fmla="*/ 6 h 907"/>
                <a:gd name="T38" fmla="*/ 124 w 364"/>
                <a:gd name="T39" fmla="*/ 0 h 907"/>
                <a:gd name="T40" fmla="*/ 116 w 364"/>
                <a:gd name="T41" fmla="*/ 2 h 907"/>
                <a:gd name="T42" fmla="*/ 111 w 364"/>
                <a:gd name="T43" fmla="*/ 35 h 907"/>
                <a:gd name="T44" fmla="*/ 107 w 364"/>
                <a:gd name="T45" fmla="*/ 44 h 907"/>
                <a:gd name="T46" fmla="*/ 105 w 364"/>
                <a:gd name="T47" fmla="*/ 50 h 907"/>
                <a:gd name="T48" fmla="*/ 88 w 364"/>
                <a:gd name="T49" fmla="*/ 45 h 907"/>
                <a:gd name="T50" fmla="*/ 75 w 364"/>
                <a:gd name="T51" fmla="*/ 45 h 907"/>
                <a:gd name="T52" fmla="*/ 75 w 364"/>
                <a:gd name="T53" fmla="*/ 51 h 907"/>
                <a:gd name="T54" fmla="*/ 83 w 364"/>
                <a:gd name="T55" fmla="*/ 56 h 907"/>
                <a:gd name="T56" fmla="*/ 99 w 364"/>
                <a:gd name="T57" fmla="*/ 56 h 907"/>
                <a:gd name="T58" fmla="*/ 109 w 364"/>
                <a:gd name="T59" fmla="*/ 61 h 907"/>
                <a:gd name="T60" fmla="*/ 118 w 364"/>
                <a:gd name="T61" fmla="*/ 71 h 907"/>
                <a:gd name="T62" fmla="*/ 126 w 364"/>
                <a:gd name="T63" fmla="*/ 87 h 907"/>
                <a:gd name="T64" fmla="*/ 132 w 364"/>
                <a:gd name="T65" fmla="*/ 119 h 907"/>
                <a:gd name="T66" fmla="*/ 132 w 364"/>
                <a:gd name="T67" fmla="*/ 148 h 907"/>
                <a:gd name="T68" fmla="*/ 128 w 364"/>
                <a:gd name="T69" fmla="*/ 171 h 907"/>
                <a:gd name="T70" fmla="*/ 120 w 364"/>
                <a:gd name="T71" fmla="*/ 181 h 907"/>
                <a:gd name="T72" fmla="*/ 90 w 364"/>
                <a:gd name="T73" fmla="*/ 196 h 907"/>
                <a:gd name="T74" fmla="*/ 58 w 364"/>
                <a:gd name="T75" fmla="*/ 209 h 907"/>
                <a:gd name="T76" fmla="*/ 43 w 364"/>
                <a:gd name="T77" fmla="*/ 219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0" name="Freeform 121"/>
            <p:cNvSpPr>
              <a:spLocks/>
            </p:cNvSpPr>
            <p:nvPr/>
          </p:nvSpPr>
          <p:spPr bwMode="auto">
            <a:xfrm rot="1587597">
              <a:off x="240" y="1732"/>
              <a:ext cx="139" cy="189"/>
            </a:xfrm>
            <a:custGeom>
              <a:avLst/>
              <a:gdLst>
                <a:gd name="T0" fmla="*/ 139 w 329"/>
                <a:gd name="T1" fmla="*/ 5 h 546"/>
                <a:gd name="T2" fmla="*/ 124 w 329"/>
                <a:gd name="T3" fmla="*/ 0 h 546"/>
                <a:gd name="T4" fmla="*/ 92 w 329"/>
                <a:gd name="T5" fmla="*/ 2 h 546"/>
                <a:gd name="T6" fmla="*/ 64 w 329"/>
                <a:gd name="T7" fmla="*/ 19 h 546"/>
                <a:gd name="T8" fmla="*/ 23 w 329"/>
                <a:gd name="T9" fmla="*/ 56 h 546"/>
                <a:gd name="T10" fmla="*/ 2 w 329"/>
                <a:gd name="T11" fmla="*/ 86 h 546"/>
                <a:gd name="T12" fmla="*/ 0 w 329"/>
                <a:gd name="T13" fmla="*/ 96 h 546"/>
                <a:gd name="T14" fmla="*/ 11 w 329"/>
                <a:gd name="T15" fmla="*/ 116 h 546"/>
                <a:gd name="T16" fmla="*/ 34 w 329"/>
                <a:gd name="T17" fmla="*/ 124 h 546"/>
                <a:gd name="T18" fmla="*/ 64 w 329"/>
                <a:gd name="T19" fmla="*/ 135 h 546"/>
                <a:gd name="T20" fmla="*/ 87 w 329"/>
                <a:gd name="T21" fmla="*/ 140 h 546"/>
                <a:gd name="T22" fmla="*/ 98 w 329"/>
                <a:gd name="T23" fmla="*/ 149 h 546"/>
                <a:gd name="T24" fmla="*/ 92 w 329"/>
                <a:gd name="T25" fmla="*/ 161 h 546"/>
                <a:gd name="T26" fmla="*/ 75 w 329"/>
                <a:gd name="T27" fmla="*/ 175 h 546"/>
                <a:gd name="T28" fmla="*/ 53 w 329"/>
                <a:gd name="T29" fmla="*/ 177 h 546"/>
                <a:gd name="T30" fmla="*/ 38 w 329"/>
                <a:gd name="T31" fmla="*/ 171 h 546"/>
                <a:gd name="T32" fmla="*/ 30 w 329"/>
                <a:gd name="T33" fmla="*/ 177 h 546"/>
                <a:gd name="T34" fmla="*/ 32 w 329"/>
                <a:gd name="T35" fmla="*/ 184 h 546"/>
                <a:gd name="T36" fmla="*/ 49 w 329"/>
                <a:gd name="T37" fmla="*/ 189 h 546"/>
                <a:gd name="T38" fmla="*/ 75 w 329"/>
                <a:gd name="T39" fmla="*/ 189 h 546"/>
                <a:gd name="T40" fmla="*/ 98 w 329"/>
                <a:gd name="T41" fmla="*/ 184 h 546"/>
                <a:gd name="T42" fmla="*/ 111 w 329"/>
                <a:gd name="T43" fmla="*/ 177 h 546"/>
                <a:gd name="T44" fmla="*/ 120 w 329"/>
                <a:gd name="T45" fmla="*/ 164 h 546"/>
                <a:gd name="T46" fmla="*/ 124 w 329"/>
                <a:gd name="T47" fmla="*/ 151 h 546"/>
                <a:gd name="T48" fmla="*/ 113 w 329"/>
                <a:gd name="T49" fmla="*/ 138 h 546"/>
                <a:gd name="T50" fmla="*/ 87 w 329"/>
                <a:gd name="T51" fmla="*/ 129 h 546"/>
                <a:gd name="T52" fmla="*/ 57 w 329"/>
                <a:gd name="T53" fmla="*/ 123 h 546"/>
                <a:gd name="T54" fmla="*/ 32 w 329"/>
                <a:gd name="T55" fmla="*/ 110 h 546"/>
                <a:gd name="T56" fmla="*/ 25 w 329"/>
                <a:gd name="T57" fmla="*/ 100 h 546"/>
                <a:gd name="T58" fmla="*/ 30 w 329"/>
                <a:gd name="T59" fmla="*/ 81 h 546"/>
                <a:gd name="T60" fmla="*/ 49 w 329"/>
                <a:gd name="T61" fmla="*/ 56 h 546"/>
                <a:gd name="T62" fmla="*/ 73 w 329"/>
                <a:gd name="T63" fmla="*/ 42 h 546"/>
                <a:gd name="T64" fmla="*/ 109 w 329"/>
                <a:gd name="T65" fmla="*/ 32 h 546"/>
                <a:gd name="T66" fmla="*/ 139 w 329"/>
                <a:gd name="T67" fmla="*/ 26 h 546"/>
                <a:gd name="T68" fmla="*/ 139 w 329"/>
                <a:gd name="T69" fmla="*/ 12 h 546"/>
                <a:gd name="T70" fmla="*/ 139 w 329"/>
                <a:gd name="T71" fmla="*/ 5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9"/>
                <a:gd name="T109" fmla="*/ 0 h 546"/>
                <a:gd name="T110" fmla="*/ 329 w 329"/>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9" h="546">
                  <a:moveTo>
                    <a:pt x="329" y="15"/>
                  </a:moveTo>
                  <a:lnTo>
                    <a:pt x="293" y="0"/>
                  </a:lnTo>
                  <a:lnTo>
                    <a:pt x="217" y="5"/>
                  </a:lnTo>
                  <a:lnTo>
                    <a:pt x="151" y="56"/>
                  </a:lnTo>
                  <a:lnTo>
                    <a:pt x="55" y="162"/>
                  </a:lnTo>
                  <a:lnTo>
                    <a:pt x="5" y="248"/>
                  </a:lnTo>
                  <a:lnTo>
                    <a:pt x="0" y="278"/>
                  </a:lnTo>
                  <a:lnTo>
                    <a:pt x="25" y="334"/>
                  </a:lnTo>
                  <a:lnTo>
                    <a:pt x="80" y="359"/>
                  </a:lnTo>
                  <a:lnTo>
                    <a:pt x="151" y="389"/>
                  </a:lnTo>
                  <a:lnTo>
                    <a:pt x="207" y="404"/>
                  </a:lnTo>
                  <a:lnTo>
                    <a:pt x="232" y="430"/>
                  </a:lnTo>
                  <a:lnTo>
                    <a:pt x="217" y="465"/>
                  </a:lnTo>
                  <a:lnTo>
                    <a:pt x="177" y="506"/>
                  </a:lnTo>
                  <a:lnTo>
                    <a:pt x="126" y="511"/>
                  </a:lnTo>
                  <a:lnTo>
                    <a:pt x="91" y="495"/>
                  </a:lnTo>
                  <a:lnTo>
                    <a:pt x="70" y="511"/>
                  </a:lnTo>
                  <a:lnTo>
                    <a:pt x="75" y="531"/>
                  </a:lnTo>
                  <a:lnTo>
                    <a:pt x="116" y="546"/>
                  </a:lnTo>
                  <a:lnTo>
                    <a:pt x="177" y="546"/>
                  </a:lnTo>
                  <a:lnTo>
                    <a:pt x="232" y="531"/>
                  </a:lnTo>
                  <a:lnTo>
                    <a:pt x="263" y="511"/>
                  </a:lnTo>
                  <a:lnTo>
                    <a:pt x="283" y="475"/>
                  </a:lnTo>
                  <a:lnTo>
                    <a:pt x="293" y="435"/>
                  </a:lnTo>
                  <a:lnTo>
                    <a:pt x="268" y="399"/>
                  </a:lnTo>
                  <a:lnTo>
                    <a:pt x="207" y="374"/>
                  </a:lnTo>
                  <a:lnTo>
                    <a:pt x="136" y="354"/>
                  </a:lnTo>
                  <a:lnTo>
                    <a:pt x="75" y="319"/>
                  </a:lnTo>
                  <a:lnTo>
                    <a:pt x="60" y="288"/>
                  </a:lnTo>
                  <a:lnTo>
                    <a:pt x="70" y="233"/>
                  </a:lnTo>
                  <a:lnTo>
                    <a:pt x="116" y="162"/>
                  </a:lnTo>
                  <a:lnTo>
                    <a:pt x="172" y="121"/>
                  </a:lnTo>
                  <a:lnTo>
                    <a:pt x="258" y="91"/>
                  </a:lnTo>
                  <a:lnTo>
                    <a:pt x="329" y="76"/>
                  </a:lnTo>
                  <a:lnTo>
                    <a:pt x="329" y="35"/>
                  </a:lnTo>
                  <a:lnTo>
                    <a:pt x="329" y="1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1" name="Freeform 122"/>
            <p:cNvSpPr>
              <a:spLocks/>
            </p:cNvSpPr>
            <p:nvPr/>
          </p:nvSpPr>
          <p:spPr bwMode="auto">
            <a:xfrm>
              <a:off x="362" y="1716"/>
              <a:ext cx="131" cy="198"/>
            </a:xfrm>
            <a:custGeom>
              <a:avLst/>
              <a:gdLst>
                <a:gd name="T0" fmla="*/ 114 w 309"/>
                <a:gd name="T1" fmla="*/ 62 h 673"/>
                <a:gd name="T2" fmla="*/ 101 w 309"/>
                <a:gd name="T3" fmla="*/ 25 h 673"/>
                <a:gd name="T4" fmla="*/ 86 w 309"/>
                <a:gd name="T5" fmla="*/ 7 h 673"/>
                <a:gd name="T6" fmla="*/ 53 w 309"/>
                <a:gd name="T7" fmla="*/ 0 h 673"/>
                <a:gd name="T8" fmla="*/ 21 w 309"/>
                <a:gd name="T9" fmla="*/ 3 h 673"/>
                <a:gd name="T10" fmla="*/ 6 w 309"/>
                <a:gd name="T11" fmla="*/ 22 h 673"/>
                <a:gd name="T12" fmla="*/ 8 w 309"/>
                <a:gd name="T13" fmla="*/ 46 h 673"/>
                <a:gd name="T14" fmla="*/ 17 w 309"/>
                <a:gd name="T15" fmla="*/ 85 h 673"/>
                <a:gd name="T16" fmla="*/ 17 w 309"/>
                <a:gd name="T17" fmla="*/ 119 h 673"/>
                <a:gd name="T18" fmla="*/ 6 w 309"/>
                <a:gd name="T19" fmla="*/ 149 h 673"/>
                <a:gd name="T20" fmla="*/ 0 w 309"/>
                <a:gd name="T21" fmla="*/ 165 h 673"/>
                <a:gd name="T22" fmla="*/ 4 w 309"/>
                <a:gd name="T23" fmla="*/ 180 h 673"/>
                <a:gd name="T24" fmla="*/ 19 w 309"/>
                <a:gd name="T25" fmla="*/ 188 h 673"/>
                <a:gd name="T26" fmla="*/ 39 w 309"/>
                <a:gd name="T27" fmla="*/ 195 h 673"/>
                <a:gd name="T28" fmla="*/ 58 w 309"/>
                <a:gd name="T29" fmla="*/ 198 h 673"/>
                <a:gd name="T30" fmla="*/ 82 w 309"/>
                <a:gd name="T31" fmla="*/ 198 h 673"/>
                <a:gd name="T32" fmla="*/ 110 w 309"/>
                <a:gd name="T33" fmla="*/ 183 h 673"/>
                <a:gd name="T34" fmla="*/ 131 w 309"/>
                <a:gd name="T35" fmla="*/ 152 h 673"/>
                <a:gd name="T36" fmla="*/ 129 w 309"/>
                <a:gd name="T37" fmla="*/ 123 h 673"/>
                <a:gd name="T38" fmla="*/ 116 w 309"/>
                <a:gd name="T39" fmla="*/ 91 h 673"/>
                <a:gd name="T40" fmla="*/ 114 w 309"/>
                <a:gd name="T41" fmla="*/ 62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2" name="Freeform 123"/>
            <p:cNvSpPr>
              <a:spLocks/>
            </p:cNvSpPr>
            <p:nvPr/>
          </p:nvSpPr>
          <p:spPr bwMode="auto">
            <a:xfrm>
              <a:off x="323" y="1881"/>
              <a:ext cx="99" cy="282"/>
            </a:xfrm>
            <a:custGeom>
              <a:avLst/>
              <a:gdLst>
                <a:gd name="T0" fmla="*/ 94 w 235"/>
                <a:gd name="T1" fmla="*/ 4 h 973"/>
                <a:gd name="T2" fmla="*/ 69 w 235"/>
                <a:gd name="T3" fmla="*/ 0 h 973"/>
                <a:gd name="T4" fmla="*/ 54 w 235"/>
                <a:gd name="T5" fmla="*/ 4 h 973"/>
                <a:gd name="T6" fmla="*/ 47 w 235"/>
                <a:gd name="T7" fmla="*/ 19 h 973"/>
                <a:gd name="T8" fmla="*/ 54 w 235"/>
                <a:gd name="T9" fmla="*/ 100 h 973"/>
                <a:gd name="T10" fmla="*/ 54 w 235"/>
                <a:gd name="T11" fmla="*/ 119 h 973"/>
                <a:gd name="T12" fmla="*/ 45 w 235"/>
                <a:gd name="T13" fmla="*/ 154 h 973"/>
                <a:gd name="T14" fmla="*/ 43 w 235"/>
                <a:gd name="T15" fmla="*/ 195 h 973"/>
                <a:gd name="T16" fmla="*/ 47 w 235"/>
                <a:gd name="T17" fmla="*/ 216 h 973"/>
                <a:gd name="T18" fmla="*/ 43 w 235"/>
                <a:gd name="T19" fmla="*/ 228 h 973"/>
                <a:gd name="T20" fmla="*/ 13 w 235"/>
                <a:gd name="T21" fmla="*/ 245 h 973"/>
                <a:gd name="T22" fmla="*/ 0 w 235"/>
                <a:gd name="T23" fmla="*/ 267 h 973"/>
                <a:gd name="T24" fmla="*/ 3 w 235"/>
                <a:gd name="T25" fmla="*/ 274 h 973"/>
                <a:gd name="T26" fmla="*/ 26 w 235"/>
                <a:gd name="T27" fmla="*/ 282 h 973"/>
                <a:gd name="T28" fmla="*/ 32 w 235"/>
                <a:gd name="T29" fmla="*/ 279 h 973"/>
                <a:gd name="T30" fmla="*/ 35 w 235"/>
                <a:gd name="T31" fmla="*/ 266 h 973"/>
                <a:gd name="T32" fmla="*/ 41 w 235"/>
                <a:gd name="T33" fmla="*/ 247 h 973"/>
                <a:gd name="T34" fmla="*/ 51 w 235"/>
                <a:gd name="T35" fmla="*/ 238 h 973"/>
                <a:gd name="T36" fmla="*/ 64 w 235"/>
                <a:gd name="T37" fmla="*/ 232 h 973"/>
                <a:gd name="T38" fmla="*/ 75 w 235"/>
                <a:gd name="T39" fmla="*/ 225 h 973"/>
                <a:gd name="T40" fmla="*/ 77 w 235"/>
                <a:gd name="T41" fmla="*/ 219 h 973"/>
                <a:gd name="T42" fmla="*/ 71 w 235"/>
                <a:gd name="T43" fmla="*/ 212 h 973"/>
                <a:gd name="T44" fmla="*/ 64 w 235"/>
                <a:gd name="T45" fmla="*/ 207 h 973"/>
                <a:gd name="T46" fmla="*/ 60 w 235"/>
                <a:gd name="T47" fmla="*/ 189 h 973"/>
                <a:gd name="T48" fmla="*/ 64 w 235"/>
                <a:gd name="T49" fmla="*/ 152 h 973"/>
                <a:gd name="T50" fmla="*/ 79 w 235"/>
                <a:gd name="T51" fmla="*/ 110 h 973"/>
                <a:gd name="T52" fmla="*/ 94 w 235"/>
                <a:gd name="T53" fmla="*/ 76 h 973"/>
                <a:gd name="T54" fmla="*/ 99 w 235"/>
                <a:gd name="T55" fmla="*/ 35 h 973"/>
                <a:gd name="T56" fmla="*/ 94 w 235"/>
                <a:gd name="T57" fmla="*/ 4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3" name="Freeform 124"/>
            <p:cNvSpPr>
              <a:spLocks/>
            </p:cNvSpPr>
            <p:nvPr/>
          </p:nvSpPr>
          <p:spPr bwMode="auto">
            <a:xfrm rot="-873742">
              <a:off x="489" y="1864"/>
              <a:ext cx="139" cy="294"/>
            </a:xfrm>
            <a:custGeom>
              <a:avLst/>
              <a:gdLst>
                <a:gd name="T0" fmla="*/ 46 w 384"/>
                <a:gd name="T1" fmla="*/ 44 h 821"/>
                <a:gd name="T2" fmla="*/ 42 w 384"/>
                <a:gd name="T3" fmla="*/ 14 h 821"/>
                <a:gd name="T4" fmla="*/ 26 w 384"/>
                <a:gd name="T5" fmla="*/ 0 h 821"/>
                <a:gd name="T6" fmla="*/ 2 w 384"/>
                <a:gd name="T7" fmla="*/ 2 h 821"/>
                <a:gd name="T8" fmla="*/ 0 w 384"/>
                <a:gd name="T9" fmla="*/ 14 h 821"/>
                <a:gd name="T10" fmla="*/ 2 w 384"/>
                <a:gd name="T11" fmla="*/ 42 h 821"/>
                <a:gd name="T12" fmla="*/ 14 w 384"/>
                <a:gd name="T13" fmla="*/ 83 h 821"/>
                <a:gd name="T14" fmla="*/ 24 w 384"/>
                <a:gd name="T15" fmla="*/ 114 h 821"/>
                <a:gd name="T16" fmla="*/ 35 w 384"/>
                <a:gd name="T17" fmla="*/ 156 h 821"/>
                <a:gd name="T18" fmla="*/ 38 w 384"/>
                <a:gd name="T19" fmla="*/ 192 h 821"/>
                <a:gd name="T20" fmla="*/ 38 w 384"/>
                <a:gd name="T21" fmla="*/ 221 h 821"/>
                <a:gd name="T22" fmla="*/ 33 w 384"/>
                <a:gd name="T23" fmla="*/ 243 h 821"/>
                <a:gd name="T24" fmla="*/ 28 w 384"/>
                <a:gd name="T25" fmla="*/ 250 h 821"/>
                <a:gd name="T26" fmla="*/ 28 w 384"/>
                <a:gd name="T27" fmla="*/ 257 h 821"/>
                <a:gd name="T28" fmla="*/ 35 w 384"/>
                <a:gd name="T29" fmla="*/ 269 h 821"/>
                <a:gd name="T30" fmla="*/ 47 w 384"/>
                <a:gd name="T31" fmla="*/ 272 h 821"/>
                <a:gd name="T32" fmla="*/ 68 w 384"/>
                <a:gd name="T33" fmla="*/ 272 h 821"/>
                <a:gd name="T34" fmla="*/ 104 w 384"/>
                <a:gd name="T35" fmla="*/ 281 h 821"/>
                <a:gd name="T36" fmla="*/ 115 w 384"/>
                <a:gd name="T37" fmla="*/ 294 h 821"/>
                <a:gd name="T38" fmla="*/ 132 w 384"/>
                <a:gd name="T39" fmla="*/ 286 h 821"/>
                <a:gd name="T40" fmla="*/ 139 w 384"/>
                <a:gd name="T41" fmla="*/ 269 h 821"/>
                <a:gd name="T42" fmla="*/ 132 w 384"/>
                <a:gd name="T43" fmla="*/ 261 h 821"/>
                <a:gd name="T44" fmla="*/ 101 w 384"/>
                <a:gd name="T45" fmla="*/ 257 h 821"/>
                <a:gd name="T46" fmla="*/ 66 w 384"/>
                <a:gd name="T47" fmla="*/ 257 h 821"/>
                <a:gd name="T48" fmla="*/ 51 w 384"/>
                <a:gd name="T49" fmla="*/ 256 h 821"/>
                <a:gd name="T50" fmla="*/ 47 w 384"/>
                <a:gd name="T51" fmla="*/ 245 h 821"/>
                <a:gd name="T52" fmla="*/ 51 w 384"/>
                <a:gd name="T53" fmla="*/ 225 h 821"/>
                <a:gd name="T54" fmla="*/ 53 w 384"/>
                <a:gd name="T55" fmla="*/ 190 h 821"/>
                <a:gd name="T56" fmla="*/ 49 w 384"/>
                <a:gd name="T57" fmla="*/ 152 h 821"/>
                <a:gd name="T58" fmla="*/ 44 w 384"/>
                <a:gd name="T59" fmla="*/ 102 h 821"/>
                <a:gd name="T60" fmla="*/ 46 w 384"/>
                <a:gd name="T61" fmla="*/ 58 h 821"/>
                <a:gd name="T62" fmla="*/ 46 w 384"/>
                <a:gd name="T63" fmla="*/ 44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8447" name="Picture 125" descr="captur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975" y="4076700"/>
            <a:ext cx="22415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3950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3955">
                                            <p:txEl>
                                              <p:pRg st="0" end="0"/>
                                            </p:txEl>
                                          </p:spTgt>
                                        </p:tgtEl>
                                        <p:attrNameLst>
                                          <p:attrName>style.visibility</p:attrName>
                                        </p:attrNameLst>
                                      </p:cBhvr>
                                      <p:to>
                                        <p:strVal val="visible"/>
                                      </p:to>
                                    </p:set>
                                    <p:animEffect transition="in" filter="blinds(horizontal)">
                                      <p:cBhvr>
                                        <p:cTn id="11" dur="500"/>
                                        <p:tgtEl>
                                          <p:spTgt spid="2539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53955">
                                            <p:txEl>
                                              <p:pRg st="1" end="1"/>
                                            </p:txEl>
                                          </p:spTgt>
                                        </p:tgtEl>
                                        <p:attrNameLst>
                                          <p:attrName>style.visibility</p:attrName>
                                        </p:attrNameLst>
                                      </p:cBhvr>
                                      <p:to>
                                        <p:strVal val="visible"/>
                                      </p:to>
                                    </p:set>
                                    <p:animEffect transition="in" filter="blinds(horizontal)">
                                      <p:cBhvr>
                                        <p:cTn id="16" dur="500"/>
                                        <p:tgtEl>
                                          <p:spTgt spid="253955">
                                            <p:txEl>
                                              <p:pRg st="1" end="1"/>
                                            </p:txEl>
                                          </p:spTgt>
                                        </p:tgtEl>
                                      </p:cBhvr>
                                    </p:animEffect>
                                  </p:childTnLst>
                                </p:cTn>
                              </p:par>
                            </p:childTnLst>
                          </p:cTn>
                        </p:par>
                        <p:par>
                          <p:cTn id="17" fill="hold">
                            <p:stCondLst>
                              <p:cond delay="500"/>
                            </p:stCondLst>
                            <p:childTnLst>
                              <p:par>
                                <p:cTn id="18" presetID="4"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lide(fromRight)">
                                      <p:cBhvr>
                                        <p:cTn id="25" dur="500"/>
                                        <p:tgtEl>
                                          <p:spTgt spid="2"/>
                                        </p:tgtEl>
                                      </p:cBhvr>
                                    </p:animEffect>
                                  </p:childTnLst>
                                  <p:subTnLst>
                                    <p:audio>
                                      <p:cMediaNode>
                                        <p:cTn display="0" masterRel="sameClick">
                                          <p:stCondLst>
                                            <p:cond evt="begin" delay="0">
                                              <p:tn val="23"/>
                                            </p:cond>
                                          </p:stCondLst>
                                          <p:endCondLst>
                                            <p:cond evt="onStopAudio" delay="0">
                                              <p:tgtEl>
                                                <p:sldTgt/>
                                              </p:tgtEl>
                                            </p:cond>
                                          </p:endCondLst>
                                        </p:cTn>
                                        <p:tgtEl>
                                          <p:sndTgt r:embed="rId5" name="ricochet.wav"/>
                                        </p:tgtEl>
                                      </p:cMediaNode>
                                    </p:audio>
                                  </p:sub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54007"/>
                                        </p:tgtEl>
                                        <p:attrNameLst>
                                          <p:attrName>style.visibility</p:attrName>
                                        </p:attrNameLst>
                                      </p:cBhvr>
                                      <p:to>
                                        <p:strVal val="visible"/>
                                      </p:to>
                                    </p:set>
                                    <p:animEffect transition="in" filter="wipe(left)">
                                      <p:cBhvr>
                                        <p:cTn id="29" dur="500"/>
                                        <p:tgtEl>
                                          <p:spTgt spid="254007"/>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254008"/>
                                        </p:tgtEl>
                                        <p:attrNameLst>
                                          <p:attrName>style.visibility</p:attrName>
                                        </p:attrNameLst>
                                      </p:cBhvr>
                                      <p:to>
                                        <p:strVal val="visible"/>
                                      </p:to>
                                    </p:set>
                                    <p:animEffect transition="in" filter="wipe(up)">
                                      <p:cBhvr>
                                        <p:cTn id="33" dur="500"/>
                                        <p:tgtEl>
                                          <p:spTgt spid="254008"/>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253963"/>
                                        </p:tgtEl>
                                        <p:attrNameLst>
                                          <p:attrName>style.visibility</p:attrName>
                                        </p:attrNameLst>
                                      </p:cBhvr>
                                      <p:to>
                                        <p:strVal val="visible"/>
                                      </p:to>
                                    </p:set>
                                    <p:animEffect transition="in" filter="wipe(right)">
                                      <p:cBhvr>
                                        <p:cTn id="37" dur="500"/>
                                        <p:tgtEl>
                                          <p:spTgt spid="253963"/>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253964"/>
                                        </p:tgtEl>
                                        <p:attrNameLst>
                                          <p:attrName>style.visibility</p:attrName>
                                        </p:attrNameLst>
                                      </p:cBhvr>
                                      <p:to>
                                        <p:strVal val="visible"/>
                                      </p:to>
                                    </p:set>
                                    <p:animEffect transition="in" filter="wipe(down)">
                                      <p:cBhvr>
                                        <p:cTn id="41" dur="500"/>
                                        <p:tgtEl>
                                          <p:spTgt spid="25396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54009">
                                            <p:txEl>
                                              <p:pRg st="0" end="0"/>
                                            </p:txEl>
                                          </p:spTgt>
                                        </p:tgtEl>
                                        <p:attrNameLst>
                                          <p:attrName>style.visibility</p:attrName>
                                        </p:attrNameLst>
                                      </p:cBhvr>
                                      <p:to>
                                        <p:strVal val="visible"/>
                                      </p:to>
                                    </p:set>
                                    <p:animEffect transition="in" filter="blinds(horizontal)">
                                      <p:cBhvr>
                                        <p:cTn id="46" dur="500"/>
                                        <p:tgtEl>
                                          <p:spTgt spid="254009">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ox(out)">
                                      <p:cBhvr>
                                        <p:cTn id="51" dur="500"/>
                                        <p:tgtEl>
                                          <p:spTgt spid="5"/>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54058"/>
                                        </p:tgtEl>
                                        <p:attrNameLst>
                                          <p:attrName>style.visibility</p:attrName>
                                        </p:attrNameLst>
                                      </p:cBhvr>
                                      <p:to>
                                        <p:strVal val="visible"/>
                                      </p:to>
                                    </p:set>
                                    <p:animEffect transition="in" filter="wipe(up)">
                                      <p:cBhvr>
                                        <p:cTn id="55" dur="500"/>
                                        <p:tgtEl>
                                          <p:spTgt spid="25405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0-#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5" name="ricochet.wav"/>
                                        </p:tgtEl>
                                      </p:cMediaNode>
                                    </p:audio>
                                  </p:subTnLst>
                                </p:cTn>
                              </p:par>
                            </p:childTnLst>
                          </p:cTn>
                        </p:par>
                      </p:childTnLst>
                    </p:cTn>
                  </p:par>
                  <p:par>
                    <p:cTn id="62" fill="hold">
                      <p:stCondLst>
                        <p:cond delay="indefinite"/>
                      </p:stCondLst>
                      <p:childTnLst>
                        <p:par>
                          <p:cTn id="63" fill="hold">
                            <p:stCondLst>
                              <p:cond delay="0"/>
                            </p:stCondLst>
                            <p:childTnLst>
                              <p:par>
                                <p:cTn id="64" presetID="4" presetClass="entr" presetSubtype="32"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box(out)">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7" fill="hold" display="0">
                  <p:stCondLst>
                    <p:cond delay="indefinite"/>
                  </p:stCondLst>
                  <p:endCondLst>
                    <p:cond evt="onStopAudio" delay="0">
                      <p:tgtEl>
                        <p:sldTgt/>
                      </p:tgtEl>
                    </p:cond>
                  </p:endCondLst>
                </p:cTn>
                <p:tgtEl>
                  <p:spTgt spid="4"/>
                </p:tgtEl>
              </p:cMediaNode>
            </p:audio>
          </p:childTnLst>
        </p:cTn>
      </p:par>
    </p:tnLst>
    <p:bldLst>
      <p:bldP spid="253963" grpId="0" animBg="1"/>
      <p:bldP spid="253964" grpId="0" animBg="1"/>
      <p:bldP spid="254007" grpId="0" animBg="1"/>
      <p:bldP spid="254008" grpId="0" animBg="1"/>
      <p:bldP spid="25405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561013" y="1528763"/>
            <a:ext cx="2209800" cy="2228850"/>
            <a:chOff x="3696" y="843"/>
            <a:chExt cx="1392" cy="1404"/>
          </a:xfrm>
        </p:grpSpPr>
        <p:sp>
          <p:nvSpPr>
            <p:cNvPr id="20530" name="Text Box 5"/>
            <p:cNvSpPr txBox="1">
              <a:spLocks noChangeArrowheads="1"/>
            </p:cNvSpPr>
            <p:nvPr/>
          </p:nvSpPr>
          <p:spPr bwMode="auto">
            <a:xfrm>
              <a:off x="3696" y="1920"/>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800">
                  <a:solidFill>
                    <a:srgbClr val="008000"/>
                  </a:solidFill>
                  <a:latin typeface="Times New Roman" panose="02020603050405020304" pitchFamily="18" charset="0"/>
                </a:rPr>
                <a:t>双相触电</a:t>
              </a:r>
            </a:p>
          </p:txBody>
        </p:sp>
        <p:sp>
          <p:nvSpPr>
            <p:cNvPr id="20531" name="Freeform 6"/>
            <p:cNvSpPr>
              <a:spLocks/>
            </p:cNvSpPr>
            <p:nvPr/>
          </p:nvSpPr>
          <p:spPr bwMode="auto">
            <a:xfrm rot="19217489" flipH="1">
              <a:off x="4635" y="1144"/>
              <a:ext cx="220" cy="149"/>
            </a:xfrm>
            <a:custGeom>
              <a:avLst/>
              <a:gdLst>
                <a:gd name="T0" fmla="*/ 144 w 410"/>
                <a:gd name="T1" fmla="*/ 43 h 406"/>
                <a:gd name="T2" fmla="*/ 116 w 410"/>
                <a:gd name="T3" fmla="*/ 15 h 406"/>
                <a:gd name="T4" fmla="*/ 89 w 410"/>
                <a:gd name="T5" fmla="*/ 0 h 406"/>
                <a:gd name="T6" fmla="*/ 57 w 410"/>
                <a:gd name="T7" fmla="*/ 0 h 406"/>
                <a:gd name="T8" fmla="*/ 21 w 410"/>
                <a:gd name="T9" fmla="*/ 10 h 406"/>
                <a:gd name="T10" fmla="*/ 5 w 410"/>
                <a:gd name="T11" fmla="*/ 26 h 406"/>
                <a:gd name="T12" fmla="*/ 0 w 410"/>
                <a:gd name="T13" fmla="*/ 48 h 406"/>
                <a:gd name="T14" fmla="*/ 5 w 410"/>
                <a:gd name="T15" fmla="*/ 78 h 406"/>
                <a:gd name="T16" fmla="*/ 27 w 410"/>
                <a:gd name="T17" fmla="*/ 112 h 406"/>
                <a:gd name="T18" fmla="*/ 65 w 410"/>
                <a:gd name="T19" fmla="*/ 134 h 406"/>
                <a:gd name="T20" fmla="*/ 94 w 410"/>
                <a:gd name="T21" fmla="*/ 145 h 406"/>
                <a:gd name="T22" fmla="*/ 124 w 410"/>
                <a:gd name="T23" fmla="*/ 149 h 406"/>
                <a:gd name="T24" fmla="*/ 149 w 410"/>
                <a:gd name="T25" fmla="*/ 143 h 406"/>
                <a:gd name="T26" fmla="*/ 163 w 410"/>
                <a:gd name="T27" fmla="*/ 134 h 406"/>
                <a:gd name="T28" fmla="*/ 171 w 410"/>
                <a:gd name="T29" fmla="*/ 112 h 406"/>
                <a:gd name="T30" fmla="*/ 168 w 410"/>
                <a:gd name="T31" fmla="*/ 86 h 406"/>
                <a:gd name="T32" fmla="*/ 160 w 410"/>
                <a:gd name="T33" fmla="*/ 63 h 406"/>
                <a:gd name="T34" fmla="*/ 214 w 410"/>
                <a:gd name="T35" fmla="*/ 43 h 406"/>
                <a:gd name="T36" fmla="*/ 220 w 410"/>
                <a:gd name="T37" fmla="*/ 34 h 406"/>
                <a:gd name="T38" fmla="*/ 214 w 410"/>
                <a:gd name="T39" fmla="*/ 30 h 406"/>
                <a:gd name="T40" fmla="*/ 155 w 410"/>
                <a:gd name="T41" fmla="*/ 54 h 406"/>
                <a:gd name="T42" fmla="*/ 144 w 410"/>
                <a:gd name="T43" fmla="*/ 43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2" name="Freeform 7"/>
            <p:cNvSpPr>
              <a:spLocks/>
            </p:cNvSpPr>
            <p:nvPr/>
          </p:nvSpPr>
          <p:spPr bwMode="auto">
            <a:xfrm rot="20923014" flipH="1">
              <a:off x="4475" y="1036"/>
              <a:ext cx="195" cy="330"/>
            </a:xfrm>
            <a:custGeom>
              <a:avLst/>
              <a:gdLst>
                <a:gd name="T0" fmla="*/ 54 w 364"/>
                <a:gd name="T1" fmla="*/ 278 h 907"/>
                <a:gd name="T2" fmla="*/ 19 w 364"/>
                <a:gd name="T3" fmla="*/ 297 h 907"/>
                <a:gd name="T4" fmla="*/ 8 w 364"/>
                <a:gd name="T5" fmla="*/ 303 h 907"/>
                <a:gd name="T6" fmla="*/ 0 w 364"/>
                <a:gd name="T7" fmla="*/ 315 h 907"/>
                <a:gd name="T8" fmla="*/ 11 w 364"/>
                <a:gd name="T9" fmla="*/ 328 h 907"/>
                <a:gd name="T10" fmla="*/ 21 w 364"/>
                <a:gd name="T11" fmla="*/ 330 h 907"/>
                <a:gd name="T12" fmla="*/ 54 w 364"/>
                <a:gd name="T13" fmla="*/ 323 h 907"/>
                <a:gd name="T14" fmla="*/ 103 w 364"/>
                <a:gd name="T15" fmla="*/ 297 h 907"/>
                <a:gd name="T16" fmla="*/ 146 w 364"/>
                <a:gd name="T17" fmla="*/ 266 h 907"/>
                <a:gd name="T18" fmla="*/ 192 w 364"/>
                <a:gd name="T19" fmla="*/ 230 h 907"/>
                <a:gd name="T20" fmla="*/ 195 w 364"/>
                <a:gd name="T21" fmla="*/ 216 h 907"/>
                <a:gd name="T22" fmla="*/ 195 w 364"/>
                <a:gd name="T23" fmla="*/ 175 h 907"/>
                <a:gd name="T24" fmla="*/ 182 w 364"/>
                <a:gd name="T25" fmla="*/ 113 h 907"/>
                <a:gd name="T26" fmla="*/ 190 w 364"/>
                <a:gd name="T27" fmla="*/ 76 h 907"/>
                <a:gd name="T28" fmla="*/ 195 w 364"/>
                <a:gd name="T29" fmla="*/ 61 h 907"/>
                <a:gd name="T30" fmla="*/ 187 w 364"/>
                <a:gd name="T31" fmla="*/ 53 h 907"/>
                <a:gd name="T32" fmla="*/ 168 w 364"/>
                <a:gd name="T33" fmla="*/ 46 h 907"/>
                <a:gd name="T34" fmla="*/ 154 w 364"/>
                <a:gd name="T35" fmla="*/ 41 h 907"/>
                <a:gd name="T36" fmla="*/ 162 w 364"/>
                <a:gd name="T37" fmla="*/ 8 h 907"/>
                <a:gd name="T38" fmla="*/ 157 w 364"/>
                <a:gd name="T39" fmla="*/ 0 h 907"/>
                <a:gd name="T40" fmla="*/ 146 w 364"/>
                <a:gd name="T41" fmla="*/ 2 h 907"/>
                <a:gd name="T42" fmla="*/ 141 w 364"/>
                <a:gd name="T43" fmla="*/ 44 h 907"/>
                <a:gd name="T44" fmla="*/ 136 w 364"/>
                <a:gd name="T45" fmla="*/ 55 h 907"/>
                <a:gd name="T46" fmla="*/ 133 w 364"/>
                <a:gd name="T47" fmla="*/ 63 h 907"/>
                <a:gd name="T48" fmla="*/ 111 w 364"/>
                <a:gd name="T49" fmla="*/ 57 h 907"/>
                <a:gd name="T50" fmla="*/ 95 w 364"/>
                <a:gd name="T51" fmla="*/ 57 h 907"/>
                <a:gd name="T52" fmla="*/ 95 w 364"/>
                <a:gd name="T53" fmla="*/ 65 h 907"/>
                <a:gd name="T54" fmla="*/ 106 w 364"/>
                <a:gd name="T55" fmla="*/ 71 h 907"/>
                <a:gd name="T56" fmla="*/ 125 w 364"/>
                <a:gd name="T57" fmla="*/ 71 h 907"/>
                <a:gd name="T58" fmla="*/ 138 w 364"/>
                <a:gd name="T59" fmla="*/ 78 h 907"/>
                <a:gd name="T60" fmla="*/ 149 w 364"/>
                <a:gd name="T61" fmla="*/ 91 h 907"/>
                <a:gd name="T62" fmla="*/ 160 w 364"/>
                <a:gd name="T63" fmla="*/ 111 h 907"/>
                <a:gd name="T64" fmla="*/ 168 w 364"/>
                <a:gd name="T65" fmla="*/ 151 h 907"/>
                <a:gd name="T66" fmla="*/ 168 w 364"/>
                <a:gd name="T67" fmla="*/ 188 h 907"/>
                <a:gd name="T68" fmla="*/ 162 w 364"/>
                <a:gd name="T69" fmla="*/ 218 h 907"/>
                <a:gd name="T70" fmla="*/ 152 w 364"/>
                <a:gd name="T71" fmla="*/ 230 h 907"/>
                <a:gd name="T72" fmla="*/ 114 w 364"/>
                <a:gd name="T73" fmla="*/ 249 h 907"/>
                <a:gd name="T74" fmla="*/ 73 w 364"/>
                <a:gd name="T75" fmla="*/ 266 h 907"/>
                <a:gd name="T76" fmla="*/ 54 w 364"/>
                <a:gd name="T77" fmla="*/ 278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3" name="Freeform 8"/>
            <p:cNvSpPr>
              <a:spLocks/>
            </p:cNvSpPr>
            <p:nvPr/>
          </p:nvSpPr>
          <p:spPr bwMode="auto">
            <a:xfrm flipH="1">
              <a:off x="4636" y="1305"/>
              <a:ext cx="165" cy="246"/>
            </a:xfrm>
            <a:custGeom>
              <a:avLst/>
              <a:gdLst>
                <a:gd name="T0" fmla="*/ 144 w 309"/>
                <a:gd name="T1" fmla="*/ 77 h 673"/>
                <a:gd name="T2" fmla="*/ 127 w 309"/>
                <a:gd name="T3" fmla="*/ 31 h 673"/>
                <a:gd name="T4" fmla="*/ 108 w 309"/>
                <a:gd name="T5" fmla="*/ 9 h 673"/>
                <a:gd name="T6" fmla="*/ 67 w 309"/>
                <a:gd name="T7" fmla="*/ 0 h 673"/>
                <a:gd name="T8" fmla="*/ 27 w 309"/>
                <a:gd name="T9" fmla="*/ 4 h 673"/>
                <a:gd name="T10" fmla="*/ 8 w 309"/>
                <a:gd name="T11" fmla="*/ 28 h 673"/>
                <a:gd name="T12" fmla="*/ 11 w 309"/>
                <a:gd name="T13" fmla="*/ 57 h 673"/>
                <a:gd name="T14" fmla="*/ 21 w 309"/>
                <a:gd name="T15" fmla="*/ 105 h 673"/>
                <a:gd name="T16" fmla="*/ 21 w 309"/>
                <a:gd name="T17" fmla="*/ 148 h 673"/>
                <a:gd name="T18" fmla="*/ 8 w 309"/>
                <a:gd name="T19" fmla="*/ 185 h 673"/>
                <a:gd name="T20" fmla="*/ 0 w 309"/>
                <a:gd name="T21" fmla="*/ 205 h 673"/>
                <a:gd name="T22" fmla="*/ 5 w 309"/>
                <a:gd name="T23" fmla="*/ 224 h 673"/>
                <a:gd name="T24" fmla="*/ 24 w 309"/>
                <a:gd name="T25" fmla="*/ 233 h 673"/>
                <a:gd name="T26" fmla="*/ 49 w 309"/>
                <a:gd name="T27" fmla="*/ 242 h 673"/>
                <a:gd name="T28" fmla="*/ 73 w 309"/>
                <a:gd name="T29" fmla="*/ 246 h 673"/>
                <a:gd name="T30" fmla="*/ 103 w 309"/>
                <a:gd name="T31" fmla="*/ 246 h 673"/>
                <a:gd name="T32" fmla="*/ 138 w 309"/>
                <a:gd name="T33" fmla="*/ 227 h 673"/>
                <a:gd name="T34" fmla="*/ 165 w 309"/>
                <a:gd name="T35" fmla="*/ 188 h 673"/>
                <a:gd name="T36" fmla="*/ 162 w 309"/>
                <a:gd name="T37" fmla="*/ 153 h 673"/>
                <a:gd name="T38" fmla="*/ 146 w 309"/>
                <a:gd name="T39" fmla="*/ 113 h 673"/>
                <a:gd name="T40" fmla="*/ 144 w 309"/>
                <a:gd name="T41" fmla="*/ 77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4" name="Freeform 9"/>
            <p:cNvSpPr>
              <a:spLocks/>
            </p:cNvSpPr>
            <p:nvPr/>
          </p:nvSpPr>
          <p:spPr bwMode="auto">
            <a:xfrm rot="20416830" flipH="1">
              <a:off x="4796" y="1512"/>
              <a:ext cx="148" cy="350"/>
            </a:xfrm>
            <a:custGeom>
              <a:avLst/>
              <a:gdLst>
                <a:gd name="T0" fmla="*/ 140 w 235"/>
                <a:gd name="T1" fmla="*/ 5 h 973"/>
                <a:gd name="T2" fmla="*/ 103 w 235"/>
                <a:gd name="T3" fmla="*/ 0 h 973"/>
                <a:gd name="T4" fmla="*/ 80 w 235"/>
                <a:gd name="T5" fmla="*/ 5 h 973"/>
                <a:gd name="T6" fmla="*/ 71 w 235"/>
                <a:gd name="T7" fmla="*/ 24 h 973"/>
                <a:gd name="T8" fmla="*/ 80 w 235"/>
                <a:gd name="T9" fmla="*/ 124 h 973"/>
                <a:gd name="T10" fmla="*/ 80 w 235"/>
                <a:gd name="T11" fmla="*/ 147 h 973"/>
                <a:gd name="T12" fmla="*/ 67 w 235"/>
                <a:gd name="T13" fmla="*/ 191 h 973"/>
                <a:gd name="T14" fmla="*/ 64 w 235"/>
                <a:gd name="T15" fmla="*/ 242 h 973"/>
                <a:gd name="T16" fmla="*/ 71 w 235"/>
                <a:gd name="T17" fmla="*/ 268 h 973"/>
                <a:gd name="T18" fmla="*/ 64 w 235"/>
                <a:gd name="T19" fmla="*/ 282 h 973"/>
                <a:gd name="T20" fmla="*/ 20 w 235"/>
                <a:gd name="T21" fmla="*/ 304 h 973"/>
                <a:gd name="T22" fmla="*/ 0 w 235"/>
                <a:gd name="T23" fmla="*/ 332 h 973"/>
                <a:gd name="T24" fmla="*/ 4 w 235"/>
                <a:gd name="T25" fmla="*/ 341 h 973"/>
                <a:gd name="T26" fmla="*/ 38 w 235"/>
                <a:gd name="T27" fmla="*/ 350 h 973"/>
                <a:gd name="T28" fmla="*/ 48 w 235"/>
                <a:gd name="T29" fmla="*/ 346 h 973"/>
                <a:gd name="T30" fmla="*/ 52 w 235"/>
                <a:gd name="T31" fmla="*/ 330 h 973"/>
                <a:gd name="T32" fmla="*/ 61 w 235"/>
                <a:gd name="T33" fmla="*/ 306 h 973"/>
                <a:gd name="T34" fmla="*/ 77 w 235"/>
                <a:gd name="T35" fmla="*/ 295 h 973"/>
                <a:gd name="T36" fmla="*/ 96 w 235"/>
                <a:gd name="T37" fmla="*/ 288 h 973"/>
                <a:gd name="T38" fmla="*/ 112 w 235"/>
                <a:gd name="T39" fmla="*/ 279 h 973"/>
                <a:gd name="T40" fmla="*/ 115 w 235"/>
                <a:gd name="T41" fmla="*/ 272 h 973"/>
                <a:gd name="T42" fmla="*/ 106 w 235"/>
                <a:gd name="T43" fmla="*/ 263 h 973"/>
                <a:gd name="T44" fmla="*/ 96 w 235"/>
                <a:gd name="T45" fmla="*/ 257 h 973"/>
                <a:gd name="T46" fmla="*/ 89 w 235"/>
                <a:gd name="T47" fmla="*/ 235 h 973"/>
                <a:gd name="T48" fmla="*/ 96 w 235"/>
                <a:gd name="T49" fmla="*/ 189 h 973"/>
                <a:gd name="T50" fmla="*/ 118 w 235"/>
                <a:gd name="T51" fmla="*/ 137 h 973"/>
                <a:gd name="T52" fmla="*/ 140 w 235"/>
                <a:gd name="T53" fmla="*/ 95 h 973"/>
                <a:gd name="T54" fmla="*/ 148 w 235"/>
                <a:gd name="T55" fmla="*/ 44 h 973"/>
                <a:gd name="T56" fmla="*/ 140 w 235"/>
                <a:gd name="T57" fmla="*/ 5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5" name="Freeform 10"/>
            <p:cNvSpPr>
              <a:spLocks/>
            </p:cNvSpPr>
            <p:nvPr/>
          </p:nvSpPr>
          <p:spPr bwMode="auto">
            <a:xfrm rot="1121704" flipH="1">
              <a:off x="4464" y="1489"/>
              <a:ext cx="176" cy="381"/>
            </a:xfrm>
            <a:custGeom>
              <a:avLst/>
              <a:gdLst>
                <a:gd name="T0" fmla="*/ 58 w 384"/>
                <a:gd name="T1" fmla="*/ 57 h 821"/>
                <a:gd name="T2" fmla="*/ 53 w 384"/>
                <a:gd name="T3" fmla="*/ 19 h 821"/>
                <a:gd name="T4" fmla="*/ 33 w 384"/>
                <a:gd name="T5" fmla="*/ 0 h 821"/>
                <a:gd name="T6" fmla="*/ 2 w 384"/>
                <a:gd name="T7" fmla="*/ 2 h 821"/>
                <a:gd name="T8" fmla="*/ 0 w 384"/>
                <a:gd name="T9" fmla="*/ 19 h 821"/>
                <a:gd name="T10" fmla="*/ 2 w 384"/>
                <a:gd name="T11" fmla="*/ 54 h 821"/>
                <a:gd name="T12" fmla="*/ 18 w 384"/>
                <a:gd name="T13" fmla="*/ 108 h 821"/>
                <a:gd name="T14" fmla="*/ 30 w 384"/>
                <a:gd name="T15" fmla="*/ 148 h 821"/>
                <a:gd name="T16" fmla="*/ 44 w 384"/>
                <a:gd name="T17" fmla="*/ 202 h 821"/>
                <a:gd name="T18" fmla="*/ 49 w 384"/>
                <a:gd name="T19" fmla="*/ 249 h 821"/>
                <a:gd name="T20" fmla="*/ 49 w 384"/>
                <a:gd name="T21" fmla="*/ 286 h 821"/>
                <a:gd name="T22" fmla="*/ 42 w 384"/>
                <a:gd name="T23" fmla="*/ 315 h 821"/>
                <a:gd name="T24" fmla="*/ 35 w 384"/>
                <a:gd name="T25" fmla="*/ 324 h 821"/>
                <a:gd name="T26" fmla="*/ 35 w 384"/>
                <a:gd name="T27" fmla="*/ 334 h 821"/>
                <a:gd name="T28" fmla="*/ 44 w 384"/>
                <a:gd name="T29" fmla="*/ 348 h 821"/>
                <a:gd name="T30" fmla="*/ 60 w 384"/>
                <a:gd name="T31" fmla="*/ 353 h 821"/>
                <a:gd name="T32" fmla="*/ 86 w 384"/>
                <a:gd name="T33" fmla="*/ 353 h 821"/>
                <a:gd name="T34" fmla="*/ 132 w 384"/>
                <a:gd name="T35" fmla="*/ 364 h 821"/>
                <a:gd name="T36" fmla="*/ 146 w 384"/>
                <a:gd name="T37" fmla="*/ 381 h 821"/>
                <a:gd name="T38" fmla="*/ 167 w 384"/>
                <a:gd name="T39" fmla="*/ 371 h 821"/>
                <a:gd name="T40" fmla="*/ 176 w 384"/>
                <a:gd name="T41" fmla="*/ 348 h 821"/>
                <a:gd name="T42" fmla="*/ 167 w 384"/>
                <a:gd name="T43" fmla="*/ 339 h 821"/>
                <a:gd name="T44" fmla="*/ 127 w 384"/>
                <a:gd name="T45" fmla="*/ 334 h 821"/>
                <a:gd name="T46" fmla="*/ 83 w 384"/>
                <a:gd name="T47" fmla="*/ 334 h 821"/>
                <a:gd name="T48" fmla="*/ 65 w 384"/>
                <a:gd name="T49" fmla="*/ 331 h 821"/>
                <a:gd name="T50" fmla="*/ 60 w 384"/>
                <a:gd name="T51" fmla="*/ 317 h 821"/>
                <a:gd name="T52" fmla="*/ 65 w 384"/>
                <a:gd name="T53" fmla="*/ 291 h 821"/>
                <a:gd name="T54" fmla="*/ 67 w 384"/>
                <a:gd name="T55" fmla="*/ 246 h 821"/>
                <a:gd name="T56" fmla="*/ 62 w 384"/>
                <a:gd name="T57" fmla="*/ 197 h 821"/>
                <a:gd name="T58" fmla="*/ 55 w 384"/>
                <a:gd name="T59" fmla="*/ 132 h 821"/>
                <a:gd name="T60" fmla="*/ 58 w 384"/>
                <a:gd name="T61" fmla="*/ 75 h 821"/>
                <a:gd name="T62" fmla="*/ 58 w 384"/>
                <a:gd name="T63" fmla="*/ 57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6" name="Freeform 11"/>
            <p:cNvSpPr>
              <a:spLocks/>
            </p:cNvSpPr>
            <p:nvPr/>
          </p:nvSpPr>
          <p:spPr bwMode="auto">
            <a:xfrm rot="935721">
              <a:off x="4867" y="843"/>
              <a:ext cx="76" cy="573"/>
            </a:xfrm>
            <a:custGeom>
              <a:avLst/>
              <a:gdLst>
                <a:gd name="T0" fmla="*/ 6 w 282"/>
                <a:gd name="T1" fmla="*/ 495 h 729"/>
                <a:gd name="T2" fmla="*/ 13 w 282"/>
                <a:gd name="T3" fmla="*/ 514 h 729"/>
                <a:gd name="T4" fmla="*/ 16 w 282"/>
                <a:gd name="T5" fmla="*/ 528 h 729"/>
                <a:gd name="T6" fmla="*/ 26 w 282"/>
                <a:gd name="T7" fmla="*/ 538 h 729"/>
                <a:gd name="T8" fmla="*/ 52 w 282"/>
                <a:gd name="T9" fmla="*/ 472 h 729"/>
                <a:gd name="T10" fmla="*/ 57 w 282"/>
                <a:gd name="T11" fmla="*/ 415 h 729"/>
                <a:gd name="T12" fmla="*/ 60 w 282"/>
                <a:gd name="T13" fmla="*/ 387 h 729"/>
                <a:gd name="T14" fmla="*/ 76 w 282"/>
                <a:gd name="T15" fmla="*/ 321 h 729"/>
                <a:gd name="T16" fmla="*/ 74 w 282"/>
                <a:gd name="T17" fmla="*/ 231 h 729"/>
                <a:gd name="T18" fmla="*/ 55 w 282"/>
                <a:gd name="T19" fmla="*/ 104 h 729"/>
                <a:gd name="T20" fmla="*/ 49 w 282"/>
                <a:gd name="T21" fmla="*/ 14 h 729"/>
                <a:gd name="T22" fmla="*/ 37 w 282"/>
                <a:gd name="T23" fmla="*/ 0 h 729"/>
                <a:gd name="T24" fmla="*/ 39 w 282"/>
                <a:gd name="T25" fmla="*/ 47 h 729"/>
                <a:gd name="T26" fmla="*/ 53 w 282"/>
                <a:gd name="T27" fmla="*/ 174 h 729"/>
                <a:gd name="T28" fmla="*/ 44 w 282"/>
                <a:gd name="T29" fmla="*/ 344 h 729"/>
                <a:gd name="T30" fmla="*/ 19 w 282"/>
                <a:gd name="T31" fmla="*/ 410 h 729"/>
                <a:gd name="T32" fmla="*/ 0 w 282"/>
                <a:gd name="T33" fmla="*/ 472 h 729"/>
                <a:gd name="T34" fmla="*/ 6 w 282"/>
                <a:gd name="T35" fmla="*/ 514 h 729"/>
                <a:gd name="T36" fmla="*/ 8 w 282"/>
                <a:gd name="T37" fmla="*/ 571 h 729"/>
                <a:gd name="T38" fmla="*/ 21 w 282"/>
                <a:gd name="T39" fmla="*/ 561 h 729"/>
                <a:gd name="T40" fmla="*/ 44 w 282"/>
                <a:gd name="T41" fmla="*/ 533 h 729"/>
                <a:gd name="T42" fmla="*/ 50 w 282"/>
                <a:gd name="T43" fmla="*/ 472 h 729"/>
                <a:gd name="T44" fmla="*/ 45 w 282"/>
                <a:gd name="T45" fmla="*/ 519 h 729"/>
                <a:gd name="T46" fmla="*/ 42 w 282"/>
                <a:gd name="T47" fmla="*/ 533 h 7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2"/>
                <a:gd name="T73" fmla="*/ 0 h 729"/>
                <a:gd name="T74" fmla="*/ 282 w 282"/>
                <a:gd name="T75" fmla="*/ 729 h 7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2" h="729">
                  <a:moveTo>
                    <a:pt x="24" y="630"/>
                  </a:moveTo>
                  <a:cubicBezTo>
                    <a:pt x="32" y="638"/>
                    <a:pt x="41" y="645"/>
                    <a:pt x="48" y="654"/>
                  </a:cubicBezTo>
                  <a:cubicBezTo>
                    <a:pt x="53" y="659"/>
                    <a:pt x="54" y="668"/>
                    <a:pt x="60" y="672"/>
                  </a:cubicBezTo>
                  <a:cubicBezTo>
                    <a:pt x="71" y="679"/>
                    <a:pt x="96" y="684"/>
                    <a:pt x="96" y="684"/>
                  </a:cubicBezTo>
                  <a:cubicBezTo>
                    <a:pt x="138" y="670"/>
                    <a:pt x="168" y="636"/>
                    <a:pt x="192" y="600"/>
                  </a:cubicBezTo>
                  <a:cubicBezTo>
                    <a:pt x="198" y="576"/>
                    <a:pt x="204" y="552"/>
                    <a:pt x="210" y="528"/>
                  </a:cubicBezTo>
                  <a:cubicBezTo>
                    <a:pt x="213" y="516"/>
                    <a:pt x="214" y="502"/>
                    <a:pt x="222" y="492"/>
                  </a:cubicBezTo>
                  <a:cubicBezTo>
                    <a:pt x="248" y="462"/>
                    <a:pt x="270" y="444"/>
                    <a:pt x="282" y="408"/>
                  </a:cubicBezTo>
                  <a:cubicBezTo>
                    <a:pt x="280" y="370"/>
                    <a:pt x="281" y="332"/>
                    <a:pt x="276" y="294"/>
                  </a:cubicBezTo>
                  <a:cubicBezTo>
                    <a:pt x="269" y="233"/>
                    <a:pt x="217" y="189"/>
                    <a:pt x="204" y="132"/>
                  </a:cubicBezTo>
                  <a:cubicBezTo>
                    <a:pt x="200" y="113"/>
                    <a:pt x="189" y="33"/>
                    <a:pt x="180" y="18"/>
                  </a:cubicBezTo>
                  <a:cubicBezTo>
                    <a:pt x="176" y="12"/>
                    <a:pt x="146" y="3"/>
                    <a:pt x="138" y="0"/>
                  </a:cubicBezTo>
                  <a:cubicBezTo>
                    <a:pt x="84" y="18"/>
                    <a:pt x="115" y="38"/>
                    <a:pt x="144" y="60"/>
                  </a:cubicBezTo>
                  <a:cubicBezTo>
                    <a:pt x="148" y="109"/>
                    <a:pt x="151" y="190"/>
                    <a:pt x="198" y="222"/>
                  </a:cubicBezTo>
                  <a:cubicBezTo>
                    <a:pt x="217" y="296"/>
                    <a:pt x="232" y="391"/>
                    <a:pt x="162" y="438"/>
                  </a:cubicBezTo>
                  <a:cubicBezTo>
                    <a:pt x="139" y="472"/>
                    <a:pt x="101" y="493"/>
                    <a:pt x="72" y="522"/>
                  </a:cubicBezTo>
                  <a:cubicBezTo>
                    <a:pt x="46" y="548"/>
                    <a:pt x="30" y="580"/>
                    <a:pt x="0" y="600"/>
                  </a:cubicBezTo>
                  <a:cubicBezTo>
                    <a:pt x="11" y="616"/>
                    <a:pt x="24" y="654"/>
                    <a:pt x="24" y="654"/>
                  </a:cubicBezTo>
                  <a:cubicBezTo>
                    <a:pt x="26" y="678"/>
                    <a:pt x="18" y="705"/>
                    <a:pt x="30" y="726"/>
                  </a:cubicBezTo>
                  <a:cubicBezTo>
                    <a:pt x="32" y="729"/>
                    <a:pt x="72" y="717"/>
                    <a:pt x="78" y="714"/>
                  </a:cubicBezTo>
                  <a:cubicBezTo>
                    <a:pt x="106" y="702"/>
                    <a:pt x="134" y="690"/>
                    <a:pt x="162" y="678"/>
                  </a:cubicBezTo>
                  <a:cubicBezTo>
                    <a:pt x="150" y="642"/>
                    <a:pt x="160" y="626"/>
                    <a:pt x="186" y="600"/>
                  </a:cubicBezTo>
                  <a:cubicBezTo>
                    <a:pt x="177" y="636"/>
                    <a:pt x="183" y="616"/>
                    <a:pt x="168" y="660"/>
                  </a:cubicBezTo>
                  <a:cubicBezTo>
                    <a:pt x="161" y="680"/>
                    <a:pt x="168" y="678"/>
                    <a:pt x="156" y="678"/>
                  </a:cubicBezTo>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3" name="Group 12"/>
          <p:cNvGrpSpPr>
            <a:grpSpLocks/>
          </p:cNvGrpSpPr>
          <p:nvPr/>
        </p:nvGrpSpPr>
        <p:grpSpPr bwMode="auto">
          <a:xfrm>
            <a:off x="4646613" y="981075"/>
            <a:ext cx="3886200" cy="2273300"/>
            <a:chOff x="2736" y="498"/>
            <a:chExt cx="2736" cy="1432"/>
          </a:xfrm>
        </p:grpSpPr>
        <p:sp>
          <p:nvSpPr>
            <p:cNvPr id="20493" name="Line 13"/>
            <p:cNvSpPr>
              <a:spLocks noChangeShapeType="1"/>
            </p:cNvSpPr>
            <p:nvPr/>
          </p:nvSpPr>
          <p:spPr bwMode="auto">
            <a:xfrm rot="-5400000">
              <a:off x="4428" y="178"/>
              <a:ext cx="7" cy="13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4" name="Text Box 14"/>
            <p:cNvSpPr txBox="1">
              <a:spLocks noChangeArrowheads="1"/>
            </p:cNvSpPr>
            <p:nvPr/>
          </p:nvSpPr>
          <p:spPr bwMode="auto">
            <a:xfrm>
              <a:off x="5177" y="890"/>
              <a:ext cx="2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i="1">
                <a:solidFill>
                  <a:srgbClr val="000000"/>
                </a:solidFill>
                <a:latin typeface="Times New Roman" panose="02020603050405020304" pitchFamily="18" charset="0"/>
              </a:endParaRPr>
            </a:p>
          </p:txBody>
        </p:sp>
        <p:sp>
          <p:nvSpPr>
            <p:cNvPr id="20495" name="Line 15"/>
            <p:cNvSpPr>
              <a:spLocks noChangeShapeType="1"/>
            </p:cNvSpPr>
            <p:nvPr/>
          </p:nvSpPr>
          <p:spPr bwMode="auto">
            <a:xfrm>
              <a:off x="2777" y="668"/>
              <a:ext cx="0" cy="40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496" name="Text Box 16"/>
            <p:cNvSpPr txBox="1">
              <a:spLocks noChangeArrowheads="1"/>
            </p:cNvSpPr>
            <p:nvPr/>
          </p:nvSpPr>
          <p:spPr bwMode="auto">
            <a:xfrm>
              <a:off x="5169" y="498"/>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i="1">
                <a:solidFill>
                  <a:srgbClr val="000000"/>
                </a:solidFill>
                <a:latin typeface="Times New Roman" panose="02020603050405020304" pitchFamily="18" charset="0"/>
              </a:endParaRPr>
            </a:p>
          </p:txBody>
        </p:sp>
        <p:sp>
          <p:nvSpPr>
            <p:cNvPr id="20497" name="Freeform 17"/>
            <p:cNvSpPr>
              <a:spLocks/>
            </p:cNvSpPr>
            <p:nvPr/>
          </p:nvSpPr>
          <p:spPr bwMode="auto">
            <a:xfrm rot="-5400000">
              <a:off x="3297" y="758"/>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498" name="Freeform 18"/>
            <p:cNvSpPr>
              <a:spLocks/>
            </p:cNvSpPr>
            <p:nvPr/>
          </p:nvSpPr>
          <p:spPr bwMode="auto">
            <a:xfrm rot="-5400000">
              <a:off x="3461" y="758"/>
              <a:ext cx="79" cy="163"/>
            </a:xfrm>
            <a:custGeom>
              <a:avLst/>
              <a:gdLst>
                <a:gd name="T0" fmla="*/ 0 w 140"/>
                <a:gd name="T1" fmla="*/ 0 h 198"/>
                <a:gd name="T2" fmla="*/ 68 w 140"/>
                <a:gd name="T3" fmla="*/ 49 h 198"/>
                <a:gd name="T4" fmla="*/ 68 w 140"/>
                <a:gd name="T5" fmla="*/ 119 h 198"/>
                <a:gd name="T6" fmla="*/ 0 w 140"/>
                <a:gd name="T7" fmla="*/ 163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499" name="Freeform 19"/>
            <p:cNvSpPr>
              <a:spLocks/>
            </p:cNvSpPr>
            <p:nvPr/>
          </p:nvSpPr>
          <p:spPr bwMode="auto">
            <a:xfrm rot="-5400000">
              <a:off x="3624" y="758"/>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0" name="Line 20"/>
            <p:cNvSpPr>
              <a:spLocks noChangeShapeType="1"/>
            </p:cNvSpPr>
            <p:nvPr/>
          </p:nvSpPr>
          <p:spPr bwMode="auto">
            <a:xfrm rot="-5400000">
              <a:off x="2953" y="718"/>
              <a:ext cx="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1" name="Freeform 21"/>
            <p:cNvSpPr>
              <a:spLocks/>
            </p:cNvSpPr>
            <p:nvPr/>
          </p:nvSpPr>
          <p:spPr bwMode="auto">
            <a:xfrm rot="-5400000">
              <a:off x="3141" y="758"/>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2" name="Freeform 22"/>
            <p:cNvSpPr>
              <a:spLocks/>
            </p:cNvSpPr>
            <p:nvPr/>
          </p:nvSpPr>
          <p:spPr bwMode="auto">
            <a:xfrm rot="-5400000">
              <a:off x="3280" y="563"/>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3" name="Freeform 23"/>
            <p:cNvSpPr>
              <a:spLocks/>
            </p:cNvSpPr>
            <p:nvPr/>
          </p:nvSpPr>
          <p:spPr bwMode="auto">
            <a:xfrm rot="-5400000">
              <a:off x="3444" y="563"/>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4" name="Freeform 24"/>
            <p:cNvSpPr>
              <a:spLocks/>
            </p:cNvSpPr>
            <p:nvPr/>
          </p:nvSpPr>
          <p:spPr bwMode="auto">
            <a:xfrm rot="-5400000">
              <a:off x="3608" y="563"/>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5" name="Line 25"/>
            <p:cNvSpPr>
              <a:spLocks noChangeShapeType="1"/>
            </p:cNvSpPr>
            <p:nvPr/>
          </p:nvSpPr>
          <p:spPr bwMode="auto">
            <a:xfrm rot="-5400000">
              <a:off x="2937" y="522"/>
              <a:ext cx="0" cy="3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Freeform 26"/>
            <p:cNvSpPr>
              <a:spLocks/>
            </p:cNvSpPr>
            <p:nvPr/>
          </p:nvSpPr>
          <p:spPr bwMode="auto">
            <a:xfrm rot="-5400000">
              <a:off x="3125" y="563"/>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7" name="Freeform 27"/>
            <p:cNvSpPr>
              <a:spLocks/>
            </p:cNvSpPr>
            <p:nvPr/>
          </p:nvSpPr>
          <p:spPr bwMode="auto">
            <a:xfrm rot="-5400000">
              <a:off x="3297" y="940"/>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8" name="Freeform 28"/>
            <p:cNvSpPr>
              <a:spLocks/>
            </p:cNvSpPr>
            <p:nvPr/>
          </p:nvSpPr>
          <p:spPr bwMode="auto">
            <a:xfrm rot="-5400000">
              <a:off x="3461" y="940"/>
              <a:ext cx="79" cy="163"/>
            </a:xfrm>
            <a:custGeom>
              <a:avLst/>
              <a:gdLst>
                <a:gd name="T0" fmla="*/ 0 w 140"/>
                <a:gd name="T1" fmla="*/ 0 h 198"/>
                <a:gd name="T2" fmla="*/ 68 w 140"/>
                <a:gd name="T3" fmla="*/ 49 h 198"/>
                <a:gd name="T4" fmla="*/ 68 w 140"/>
                <a:gd name="T5" fmla="*/ 119 h 198"/>
                <a:gd name="T6" fmla="*/ 0 w 140"/>
                <a:gd name="T7" fmla="*/ 163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09" name="Freeform 29"/>
            <p:cNvSpPr>
              <a:spLocks/>
            </p:cNvSpPr>
            <p:nvPr/>
          </p:nvSpPr>
          <p:spPr bwMode="auto">
            <a:xfrm rot="-5400000">
              <a:off x="3624" y="940"/>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10" name="Line 30"/>
            <p:cNvSpPr>
              <a:spLocks noChangeShapeType="1"/>
            </p:cNvSpPr>
            <p:nvPr/>
          </p:nvSpPr>
          <p:spPr bwMode="auto">
            <a:xfrm rot="-5400000">
              <a:off x="4432" y="369"/>
              <a:ext cx="0" cy="13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1" name="Line 31"/>
            <p:cNvSpPr>
              <a:spLocks noChangeShapeType="1"/>
            </p:cNvSpPr>
            <p:nvPr/>
          </p:nvSpPr>
          <p:spPr bwMode="auto">
            <a:xfrm rot="-5400000">
              <a:off x="2953" y="899"/>
              <a:ext cx="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2" name="Freeform 32"/>
            <p:cNvSpPr>
              <a:spLocks/>
            </p:cNvSpPr>
            <p:nvPr/>
          </p:nvSpPr>
          <p:spPr bwMode="auto">
            <a:xfrm rot="-5400000">
              <a:off x="3141" y="940"/>
              <a:ext cx="79" cy="164"/>
            </a:xfrm>
            <a:custGeom>
              <a:avLst/>
              <a:gdLst>
                <a:gd name="T0" fmla="*/ 0 w 140"/>
                <a:gd name="T1" fmla="*/ 0 h 198"/>
                <a:gd name="T2" fmla="*/ 68 w 140"/>
                <a:gd name="T3" fmla="*/ 50 h 198"/>
                <a:gd name="T4" fmla="*/ 68 w 140"/>
                <a:gd name="T5" fmla="*/ 119 h 198"/>
                <a:gd name="T6" fmla="*/ 0 w 140"/>
                <a:gd name="T7" fmla="*/ 16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13" name="Line 33"/>
            <p:cNvSpPr>
              <a:spLocks noChangeShapeType="1"/>
            </p:cNvSpPr>
            <p:nvPr/>
          </p:nvSpPr>
          <p:spPr bwMode="auto">
            <a:xfrm>
              <a:off x="2736" y="1825"/>
              <a:ext cx="26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4" name="Line 34"/>
            <p:cNvSpPr>
              <a:spLocks noChangeShapeType="1"/>
            </p:cNvSpPr>
            <p:nvPr/>
          </p:nvSpPr>
          <p:spPr bwMode="auto">
            <a:xfrm flipH="1">
              <a:off x="3989" y="1839"/>
              <a:ext cx="90"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5" name="Line 35"/>
            <p:cNvSpPr>
              <a:spLocks noChangeShapeType="1"/>
            </p:cNvSpPr>
            <p:nvPr/>
          </p:nvSpPr>
          <p:spPr bwMode="auto">
            <a:xfrm flipH="1">
              <a:off x="4538"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6" name="Line 36"/>
            <p:cNvSpPr>
              <a:spLocks noChangeShapeType="1"/>
            </p:cNvSpPr>
            <p:nvPr/>
          </p:nvSpPr>
          <p:spPr bwMode="auto">
            <a:xfrm flipH="1">
              <a:off x="3727"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7" name="Line 37"/>
            <p:cNvSpPr>
              <a:spLocks noChangeShapeType="1"/>
            </p:cNvSpPr>
            <p:nvPr/>
          </p:nvSpPr>
          <p:spPr bwMode="auto">
            <a:xfrm flipH="1">
              <a:off x="4817"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8" name="Line 38"/>
            <p:cNvSpPr>
              <a:spLocks noChangeShapeType="1"/>
            </p:cNvSpPr>
            <p:nvPr/>
          </p:nvSpPr>
          <p:spPr bwMode="auto">
            <a:xfrm flipH="1">
              <a:off x="3227" y="1832"/>
              <a:ext cx="99"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19" name="Line 39"/>
            <p:cNvSpPr>
              <a:spLocks noChangeShapeType="1"/>
            </p:cNvSpPr>
            <p:nvPr/>
          </p:nvSpPr>
          <p:spPr bwMode="auto">
            <a:xfrm flipH="1">
              <a:off x="4276" y="1825"/>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20" name="Line 40"/>
            <p:cNvSpPr>
              <a:spLocks noChangeShapeType="1"/>
            </p:cNvSpPr>
            <p:nvPr/>
          </p:nvSpPr>
          <p:spPr bwMode="auto">
            <a:xfrm flipH="1">
              <a:off x="2990"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21" name="Line 41"/>
            <p:cNvSpPr>
              <a:spLocks noChangeShapeType="1"/>
            </p:cNvSpPr>
            <p:nvPr/>
          </p:nvSpPr>
          <p:spPr bwMode="auto">
            <a:xfrm flipH="1">
              <a:off x="5120" y="1832"/>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22" name="Line 42"/>
            <p:cNvSpPr>
              <a:spLocks noChangeShapeType="1"/>
            </p:cNvSpPr>
            <p:nvPr/>
          </p:nvSpPr>
          <p:spPr bwMode="auto">
            <a:xfrm flipH="1">
              <a:off x="3457"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23" name="Line 43"/>
            <p:cNvSpPr>
              <a:spLocks noChangeShapeType="1"/>
            </p:cNvSpPr>
            <p:nvPr/>
          </p:nvSpPr>
          <p:spPr bwMode="auto">
            <a:xfrm flipH="1">
              <a:off x="2785" y="1839"/>
              <a:ext cx="9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524" name="Text Box 44"/>
            <p:cNvSpPr txBox="1">
              <a:spLocks noChangeArrowheads="1"/>
            </p:cNvSpPr>
            <p:nvPr/>
          </p:nvSpPr>
          <p:spPr bwMode="auto">
            <a:xfrm>
              <a:off x="5169" y="714"/>
              <a:ext cx="2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i="1">
                <a:solidFill>
                  <a:srgbClr val="000000"/>
                </a:solidFill>
                <a:latin typeface="Times New Roman" panose="02020603050405020304" pitchFamily="18" charset="0"/>
              </a:endParaRPr>
            </a:p>
          </p:txBody>
        </p:sp>
        <p:sp>
          <p:nvSpPr>
            <p:cNvPr id="20525" name="Oval 45"/>
            <p:cNvSpPr>
              <a:spLocks noChangeArrowheads="1"/>
            </p:cNvSpPr>
            <p:nvPr/>
          </p:nvSpPr>
          <p:spPr bwMode="auto">
            <a:xfrm>
              <a:off x="5136" y="1037"/>
              <a:ext cx="64" cy="5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526" name="Oval 46"/>
            <p:cNvSpPr>
              <a:spLocks noChangeArrowheads="1"/>
            </p:cNvSpPr>
            <p:nvPr/>
          </p:nvSpPr>
          <p:spPr bwMode="auto">
            <a:xfrm>
              <a:off x="5136" y="849"/>
              <a:ext cx="64" cy="5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527" name="Line 47"/>
            <p:cNvSpPr>
              <a:spLocks noChangeShapeType="1"/>
            </p:cNvSpPr>
            <p:nvPr/>
          </p:nvSpPr>
          <p:spPr bwMode="auto">
            <a:xfrm rot="-5400000">
              <a:off x="4428" y="-20"/>
              <a:ext cx="7" cy="141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8" name="Oval 48"/>
            <p:cNvSpPr>
              <a:spLocks noChangeArrowheads="1"/>
            </p:cNvSpPr>
            <p:nvPr/>
          </p:nvSpPr>
          <p:spPr bwMode="auto">
            <a:xfrm>
              <a:off x="5136" y="661"/>
              <a:ext cx="6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529" name="Oval 49"/>
            <p:cNvSpPr>
              <a:spLocks noChangeArrowheads="1"/>
            </p:cNvSpPr>
            <p:nvPr/>
          </p:nvSpPr>
          <p:spPr bwMode="auto">
            <a:xfrm>
              <a:off x="2744" y="841"/>
              <a:ext cx="64" cy="55"/>
            </a:xfrm>
            <a:prstGeom prst="ellipse">
              <a:avLst/>
            </a:prstGeom>
            <a:solidFill>
              <a:srgbClr val="FFFFFF"/>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84370" name="Text Box 50"/>
          <p:cNvSpPr txBox="1">
            <a:spLocks noChangeArrowheads="1"/>
          </p:cNvSpPr>
          <p:nvPr/>
        </p:nvSpPr>
        <p:spPr bwMode="auto">
          <a:xfrm>
            <a:off x="7618413" y="1943100"/>
            <a:ext cx="42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003399"/>
                </a:solidFill>
                <a:latin typeface="Times New Roman" panose="02020603050405020304" pitchFamily="18" charset="0"/>
              </a:rPr>
              <a:t>I</a:t>
            </a:r>
            <a:r>
              <a:rPr kumimoji="1" lang="en-US" altLang="zh-CN" sz="2400" i="1" baseline="-25000">
                <a:solidFill>
                  <a:srgbClr val="003399"/>
                </a:solidFill>
                <a:latin typeface="Times New Roman" panose="02020603050405020304" pitchFamily="18" charset="0"/>
              </a:rPr>
              <a:t>b</a:t>
            </a:r>
            <a:endParaRPr kumimoji="1" lang="en-US" altLang="zh-CN" sz="1600">
              <a:solidFill>
                <a:srgbClr val="003399"/>
              </a:solidFill>
              <a:latin typeface="Times New Roman" panose="02020603050405020304" pitchFamily="18" charset="0"/>
            </a:endParaRPr>
          </a:p>
        </p:txBody>
      </p:sp>
      <p:grpSp>
        <p:nvGrpSpPr>
          <p:cNvPr id="4" name="Group 51"/>
          <p:cNvGrpSpPr>
            <a:grpSpLocks/>
          </p:cNvGrpSpPr>
          <p:nvPr/>
        </p:nvGrpSpPr>
        <p:grpSpPr bwMode="auto">
          <a:xfrm>
            <a:off x="6592888" y="1714500"/>
            <a:ext cx="1101725" cy="609600"/>
            <a:chOff x="1278" y="1188"/>
            <a:chExt cx="630" cy="148"/>
          </a:xfrm>
        </p:grpSpPr>
        <p:sp>
          <p:nvSpPr>
            <p:cNvPr id="20491" name="Line 52"/>
            <p:cNvSpPr>
              <a:spLocks noChangeShapeType="1"/>
            </p:cNvSpPr>
            <p:nvPr/>
          </p:nvSpPr>
          <p:spPr bwMode="auto">
            <a:xfrm rot="18975599" flipV="1">
              <a:off x="1778" y="1249"/>
              <a:ext cx="130" cy="3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2" name="Freeform 53"/>
            <p:cNvSpPr>
              <a:spLocks/>
            </p:cNvSpPr>
            <p:nvPr/>
          </p:nvSpPr>
          <p:spPr bwMode="auto">
            <a:xfrm rot="1596147">
              <a:off x="1278" y="1188"/>
              <a:ext cx="523" cy="148"/>
            </a:xfrm>
            <a:custGeom>
              <a:avLst/>
              <a:gdLst>
                <a:gd name="T0" fmla="*/ 0 w 432"/>
                <a:gd name="T1" fmla="*/ 56 h 301"/>
                <a:gd name="T2" fmla="*/ 349 w 432"/>
                <a:gd name="T3" fmla="*/ 139 h 301"/>
                <a:gd name="T4" fmla="*/ 523 w 432"/>
                <a:gd name="T5" fmla="*/ 0 h 301"/>
                <a:gd name="T6" fmla="*/ 0 60000 65536"/>
                <a:gd name="T7" fmla="*/ 0 60000 65536"/>
                <a:gd name="T8" fmla="*/ 0 60000 65536"/>
                <a:gd name="T9" fmla="*/ 0 w 432"/>
                <a:gd name="T10" fmla="*/ 0 h 301"/>
                <a:gd name="T11" fmla="*/ 432 w 432"/>
                <a:gd name="T12" fmla="*/ 301 h 301"/>
              </a:gdLst>
              <a:ahLst/>
              <a:cxnLst>
                <a:cxn ang="T6">
                  <a:pos x="T0" y="T1"/>
                </a:cxn>
                <a:cxn ang="T7">
                  <a:pos x="T2" y="T3"/>
                </a:cxn>
                <a:cxn ang="T8">
                  <a:pos x="T4" y="T5"/>
                </a:cxn>
              </a:cxnLst>
              <a:rect l="T9" t="T10" r="T11" b="T12"/>
              <a:pathLst>
                <a:path w="432" h="301">
                  <a:moveTo>
                    <a:pt x="0" y="114"/>
                  </a:moveTo>
                  <a:cubicBezTo>
                    <a:pt x="108" y="207"/>
                    <a:pt x="216" y="301"/>
                    <a:pt x="288" y="282"/>
                  </a:cubicBezTo>
                  <a:cubicBezTo>
                    <a:pt x="360" y="263"/>
                    <a:pt x="396" y="131"/>
                    <a:pt x="432" y="0"/>
                  </a:cubicBez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84374" name="Line 54"/>
          <p:cNvSpPr>
            <a:spLocks noChangeShapeType="1"/>
          </p:cNvSpPr>
          <p:nvPr/>
        </p:nvSpPr>
        <p:spPr bwMode="auto">
          <a:xfrm>
            <a:off x="5789613" y="1714500"/>
            <a:ext cx="868362"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75" name="Line 55"/>
          <p:cNvSpPr>
            <a:spLocks noChangeShapeType="1"/>
          </p:cNvSpPr>
          <p:nvPr/>
        </p:nvSpPr>
        <p:spPr bwMode="auto">
          <a:xfrm flipH="1">
            <a:off x="6656388" y="1485900"/>
            <a:ext cx="885825"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8" name="Rectangle 56"/>
          <p:cNvSpPr>
            <a:spLocks noGrp="1" noChangeArrowheads="1"/>
          </p:cNvSpPr>
          <p:nvPr>
            <p:ph type="title"/>
          </p:nvPr>
        </p:nvSpPr>
        <p:spPr bwMode="auto">
          <a:xfrm>
            <a:off x="539750" y="476250"/>
            <a:ext cx="2663825" cy="1462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smtClean="0">
                <a:solidFill>
                  <a:srgbClr val="FF3300"/>
                </a:solidFill>
              </a:rPr>
              <a:t>触电事故</a:t>
            </a:r>
          </a:p>
        </p:txBody>
      </p:sp>
      <p:sp>
        <p:nvSpPr>
          <p:cNvPr id="20489" name="Rectangle 57"/>
          <p:cNvSpPr>
            <a:spLocks noGrp="1" noChangeArrowheads="1"/>
          </p:cNvSpPr>
          <p:nvPr>
            <p:ph type="body" idx="1"/>
          </p:nvPr>
        </p:nvSpPr>
        <p:spPr bwMode="auto">
          <a:xfrm>
            <a:off x="250825" y="2205038"/>
            <a:ext cx="7772400" cy="3455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eaLnBrk="1" hangingPunct="1">
              <a:buFontTx/>
              <a:buNone/>
            </a:pPr>
            <a:r>
              <a:rPr lang="zh-CN" altLang="en-US" sz="3000" b="1" smtClean="0">
                <a:solidFill>
                  <a:srgbClr val="FF0066"/>
                </a:solidFill>
              </a:rPr>
              <a:t>双极触电</a:t>
            </a:r>
          </a:p>
        </p:txBody>
      </p:sp>
      <p:pic>
        <p:nvPicPr>
          <p:cNvPr id="184416" name="Picture 96" descr="capture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573463"/>
            <a:ext cx="482917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3704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5" name="ricochet.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74"/>
                                        </p:tgtEl>
                                        <p:attrNameLst>
                                          <p:attrName>style.visibility</p:attrName>
                                        </p:attrNameLst>
                                      </p:cBhvr>
                                      <p:to>
                                        <p:strVal val="visible"/>
                                      </p:to>
                                    </p:set>
                                    <p:animEffect transition="in" filter="wipe(left)">
                                      <p:cBhvr>
                                        <p:cTn id="22" dur="500"/>
                                        <p:tgtEl>
                                          <p:spTgt spid="184374"/>
                                        </p:tgtEl>
                                      </p:cBhvr>
                                    </p:animEffect>
                                  </p:childTnLst>
                                </p:cTn>
                              </p:par>
                            </p:childTnLst>
                          </p:cTn>
                        </p:par>
                        <p:par>
                          <p:cTn id="23" fill="hold">
                            <p:stCondLst>
                              <p:cond delay="500"/>
                            </p:stCondLst>
                            <p:childTnLst>
                              <p:par>
                                <p:cTn id="24" presetID="18" presetClass="entr" presetSubtype="3"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upRight)">
                                      <p:cBhvr>
                                        <p:cTn id="26" dur="500"/>
                                        <p:tgtEl>
                                          <p:spTgt spid="4"/>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184375"/>
                                        </p:tgtEl>
                                        <p:attrNameLst>
                                          <p:attrName>style.visibility</p:attrName>
                                        </p:attrNameLst>
                                      </p:cBhvr>
                                      <p:to>
                                        <p:strVal val="visible"/>
                                      </p:to>
                                    </p:set>
                                    <p:animEffect transition="in" filter="wipe(right)">
                                      <p:cBhvr>
                                        <p:cTn id="30" dur="500"/>
                                        <p:tgtEl>
                                          <p:spTgt spid="184375"/>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499"/>
                                          </p:stCondLst>
                                        </p:cTn>
                                        <p:tgtEl>
                                          <p:spTgt spid="1843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184416"/>
                                        </p:tgtEl>
                                        <p:attrNameLst>
                                          <p:attrName>style.visibility</p:attrName>
                                        </p:attrNameLst>
                                      </p:cBhvr>
                                      <p:to>
                                        <p:strVal val="visible"/>
                                      </p:to>
                                    </p:set>
                                    <p:animEffect transition="in" filter="checkerboard(across)">
                                      <p:cBhvr>
                                        <p:cTn id="38" dur="500"/>
                                        <p:tgtEl>
                                          <p:spTgt spid="1844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5"/>
                </p:tgtEl>
              </p:cMediaNode>
            </p:audio>
          </p:childTnLst>
        </p:cTn>
      </p:par>
    </p:tnLst>
    <p:bldLst>
      <p:bldP spid="184370" grpId="0" autoUpdateAnimBg="0"/>
      <p:bldP spid="184374" grpId="0" animBg="1"/>
      <p:bldP spid="1843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bwMode="auto">
          <a:xfrm>
            <a:off x="395288" y="188913"/>
            <a:ext cx="2663825"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smtClean="0">
                <a:solidFill>
                  <a:srgbClr val="FF3300"/>
                </a:solidFill>
              </a:rPr>
              <a:t>触电事故</a:t>
            </a:r>
          </a:p>
        </p:txBody>
      </p:sp>
      <p:grpSp>
        <p:nvGrpSpPr>
          <p:cNvPr id="2" name="Group 71"/>
          <p:cNvGrpSpPr>
            <a:grpSpLocks/>
          </p:cNvGrpSpPr>
          <p:nvPr/>
        </p:nvGrpSpPr>
        <p:grpSpPr bwMode="auto">
          <a:xfrm>
            <a:off x="4316413" y="2349500"/>
            <a:ext cx="3711575" cy="3614738"/>
            <a:chOff x="3243" y="1480"/>
            <a:chExt cx="2338" cy="2277"/>
          </a:xfrm>
        </p:grpSpPr>
        <p:sp>
          <p:nvSpPr>
            <p:cNvPr id="22534" name="Text Box 72"/>
            <p:cNvSpPr txBox="1">
              <a:spLocks noChangeArrowheads="1"/>
            </p:cNvSpPr>
            <p:nvPr/>
          </p:nvSpPr>
          <p:spPr bwMode="auto">
            <a:xfrm>
              <a:off x="4059" y="1480"/>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000">
                  <a:solidFill>
                    <a:srgbClr val="000000"/>
                  </a:solidFill>
                  <a:latin typeface="Times New Roman" panose="02020603050405020304" pitchFamily="18" charset="0"/>
                </a:rPr>
                <a:t>电压分布</a:t>
              </a:r>
            </a:p>
          </p:txBody>
        </p:sp>
        <p:sp>
          <p:nvSpPr>
            <p:cNvPr id="22535" name="Text Box 73"/>
            <p:cNvSpPr txBox="1">
              <a:spLocks noChangeArrowheads="1"/>
            </p:cNvSpPr>
            <p:nvPr/>
          </p:nvSpPr>
          <p:spPr bwMode="auto">
            <a:xfrm>
              <a:off x="5308" y="1888"/>
              <a:ext cx="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800" i="1">
                <a:solidFill>
                  <a:srgbClr val="000000"/>
                </a:solidFill>
                <a:latin typeface="Times New Roman" panose="02020603050405020304" pitchFamily="18" charset="0"/>
              </a:endParaRPr>
            </a:p>
          </p:txBody>
        </p:sp>
        <p:sp>
          <p:nvSpPr>
            <p:cNvPr id="22536" name="Line 74"/>
            <p:cNvSpPr>
              <a:spLocks noChangeShapeType="1"/>
            </p:cNvSpPr>
            <p:nvPr/>
          </p:nvSpPr>
          <p:spPr bwMode="auto">
            <a:xfrm>
              <a:off x="3243" y="3246"/>
              <a:ext cx="2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37" name="Line 75"/>
            <p:cNvSpPr>
              <a:spLocks noChangeShapeType="1"/>
            </p:cNvSpPr>
            <p:nvPr/>
          </p:nvSpPr>
          <p:spPr bwMode="auto">
            <a:xfrm flipH="1">
              <a:off x="4360" y="3256"/>
              <a:ext cx="81"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38" name="Line 76"/>
            <p:cNvSpPr>
              <a:spLocks noChangeShapeType="1"/>
            </p:cNvSpPr>
            <p:nvPr/>
          </p:nvSpPr>
          <p:spPr bwMode="auto">
            <a:xfrm flipH="1">
              <a:off x="4851" y="3256"/>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39" name="Line 77"/>
            <p:cNvSpPr>
              <a:spLocks noChangeShapeType="1"/>
            </p:cNvSpPr>
            <p:nvPr/>
          </p:nvSpPr>
          <p:spPr bwMode="auto">
            <a:xfrm flipH="1">
              <a:off x="4126" y="3256"/>
              <a:ext cx="87"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0" name="Line 78"/>
            <p:cNvSpPr>
              <a:spLocks noChangeShapeType="1"/>
            </p:cNvSpPr>
            <p:nvPr/>
          </p:nvSpPr>
          <p:spPr bwMode="auto">
            <a:xfrm flipH="1">
              <a:off x="5101" y="3256"/>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1" name="Line 79"/>
            <p:cNvSpPr>
              <a:spLocks noChangeShapeType="1"/>
            </p:cNvSpPr>
            <p:nvPr/>
          </p:nvSpPr>
          <p:spPr bwMode="auto">
            <a:xfrm flipH="1">
              <a:off x="3678" y="3249"/>
              <a:ext cx="89"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2" name="Line 80"/>
            <p:cNvSpPr>
              <a:spLocks noChangeShapeType="1"/>
            </p:cNvSpPr>
            <p:nvPr/>
          </p:nvSpPr>
          <p:spPr bwMode="auto">
            <a:xfrm flipH="1">
              <a:off x="4617" y="3242"/>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3" name="Line 81"/>
            <p:cNvSpPr>
              <a:spLocks noChangeShapeType="1"/>
            </p:cNvSpPr>
            <p:nvPr/>
          </p:nvSpPr>
          <p:spPr bwMode="auto">
            <a:xfrm flipH="1">
              <a:off x="3466" y="3256"/>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4" name="Line 82"/>
            <p:cNvSpPr>
              <a:spLocks noChangeShapeType="1"/>
            </p:cNvSpPr>
            <p:nvPr/>
          </p:nvSpPr>
          <p:spPr bwMode="auto">
            <a:xfrm flipH="1">
              <a:off x="5372" y="3249"/>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5" name="Line 83"/>
            <p:cNvSpPr>
              <a:spLocks noChangeShapeType="1"/>
            </p:cNvSpPr>
            <p:nvPr/>
          </p:nvSpPr>
          <p:spPr bwMode="auto">
            <a:xfrm flipH="1">
              <a:off x="3884" y="3256"/>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6" name="Line 84"/>
            <p:cNvSpPr>
              <a:spLocks noChangeShapeType="1"/>
            </p:cNvSpPr>
            <p:nvPr/>
          </p:nvSpPr>
          <p:spPr bwMode="auto">
            <a:xfrm flipH="1">
              <a:off x="3283" y="3256"/>
              <a:ext cx="88" cy="9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547" name="Text Box 85"/>
            <p:cNvSpPr txBox="1">
              <a:spLocks noChangeArrowheads="1"/>
            </p:cNvSpPr>
            <p:nvPr/>
          </p:nvSpPr>
          <p:spPr bwMode="auto">
            <a:xfrm>
              <a:off x="3696" y="3430"/>
              <a:ext cx="16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800">
                  <a:solidFill>
                    <a:srgbClr val="008000"/>
                  </a:solidFill>
                  <a:latin typeface="Times New Roman" panose="02020603050405020304" pitchFamily="18" charset="0"/>
                </a:rPr>
                <a:t>跨步电压触电</a:t>
              </a:r>
            </a:p>
          </p:txBody>
        </p:sp>
        <p:sp>
          <p:nvSpPr>
            <p:cNvPr id="22548" name="Freeform 86"/>
            <p:cNvSpPr>
              <a:spLocks/>
            </p:cNvSpPr>
            <p:nvPr/>
          </p:nvSpPr>
          <p:spPr bwMode="auto">
            <a:xfrm rot="19217489" flipH="1">
              <a:off x="4545" y="2552"/>
              <a:ext cx="220" cy="149"/>
            </a:xfrm>
            <a:custGeom>
              <a:avLst/>
              <a:gdLst>
                <a:gd name="T0" fmla="*/ 144 w 410"/>
                <a:gd name="T1" fmla="*/ 43 h 406"/>
                <a:gd name="T2" fmla="*/ 116 w 410"/>
                <a:gd name="T3" fmla="*/ 15 h 406"/>
                <a:gd name="T4" fmla="*/ 89 w 410"/>
                <a:gd name="T5" fmla="*/ 0 h 406"/>
                <a:gd name="T6" fmla="*/ 57 w 410"/>
                <a:gd name="T7" fmla="*/ 0 h 406"/>
                <a:gd name="T8" fmla="*/ 21 w 410"/>
                <a:gd name="T9" fmla="*/ 10 h 406"/>
                <a:gd name="T10" fmla="*/ 5 w 410"/>
                <a:gd name="T11" fmla="*/ 26 h 406"/>
                <a:gd name="T12" fmla="*/ 0 w 410"/>
                <a:gd name="T13" fmla="*/ 48 h 406"/>
                <a:gd name="T14" fmla="*/ 5 w 410"/>
                <a:gd name="T15" fmla="*/ 78 h 406"/>
                <a:gd name="T16" fmla="*/ 27 w 410"/>
                <a:gd name="T17" fmla="*/ 112 h 406"/>
                <a:gd name="T18" fmla="*/ 65 w 410"/>
                <a:gd name="T19" fmla="*/ 134 h 406"/>
                <a:gd name="T20" fmla="*/ 94 w 410"/>
                <a:gd name="T21" fmla="*/ 145 h 406"/>
                <a:gd name="T22" fmla="*/ 124 w 410"/>
                <a:gd name="T23" fmla="*/ 149 h 406"/>
                <a:gd name="T24" fmla="*/ 149 w 410"/>
                <a:gd name="T25" fmla="*/ 143 h 406"/>
                <a:gd name="T26" fmla="*/ 163 w 410"/>
                <a:gd name="T27" fmla="*/ 134 h 406"/>
                <a:gd name="T28" fmla="*/ 171 w 410"/>
                <a:gd name="T29" fmla="*/ 112 h 406"/>
                <a:gd name="T30" fmla="*/ 168 w 410"/>
                <a:gd name="T31" fmla="*/ 86 h 406"/>
                <a:gd name="T32" fmla="*/ 160 w 410"/>
                <a:gd name="T33" fmla="*/ 63 h 406"/>
                <a:gd name="T34" fmla="*/ 214 w 410"/>
                <a:gd name="T35" fmla="*/ 43 h 406"/>
                <a:gd name="T36" fmla="*/ 220 w 410"/>
                <a:gd name="T37" fmla="*/ 34 h 406"/>
                <a:gd name="T38" fmla="*/ 214 w 410"/>
                <a:gd name="T39" fmla="*/ 30 h 406"/>
                <a:gd name="T40" fmla="*/ 155 w 410"/>
                <a:gd name="T41" fmla="*/ 54 h 406"/>
                <a:gd name="T42" fmla="*/ 144 w 410"/>
                <a:gd name="T43" fmla="*/ 43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9" name="Freeform 87"/>
            <p:cNvSpPr>
              <a:spLocks/>
            </p:cNvSpPr>
            <p:nvPr/>
          </p:nvSpPr>
          <p:spPr bwMode="auto">
            <a:xfrm rot="17158401" flipH="1">
              <a:off x="4368" y="2700"/>
              <a:ext cx="222" cy="183"/>
            </a:xfrm>
            <a:custGeom>
              <a:avLst/>
              <a:gdLst>
                <a:gd name="T0" fmla="*/ 62 w 364"/>
                <a:gd name="T1" fmla="*/ 154 h 907"/>
                <a:gd name="T2" fmla="*/ 21 w 364"/>
                <a:gd name="T3" fmla="*/ 165 h 907"/>
                <a:gd name="T4" fmla="*/ 9 w 364"/>
                <a:gd name="T5" fmla="*/ 168 h 907"/>
                <a:gd name="T6" fmla="*/ 0 w 364"/>
                <a:gd name="T7" fmla="*/ 175 h 907"/>
                <a:gd name="T8" fmla="*/ 12 w 364"/>
                <a:gd name="T9" fmla="*/ 182 h 907"/>
                <a:gd name="T10" fmla="*/ 24 w 364"/>
                <a:gd name="T11" fmla="*/ 183 h 907"/>
                <a:gd name="T12" fmla="*/ 62 w 364"/>
                <a:gd name="T13" fmla="*/ 179 h 907"/>
                <a:gd name="T14" fmla="*/ 117 w 364"/>
                <a:gd name="T15" fmla="*/ 165 h 907"/>
                <a:gd name="T16" fmla="*/ 167 w 364"/>
                <a:gd name="T17" fmla="*/ 147 h 907"/>
                <a:gd name="T18" fmla="*/ 219 w 364"/>
                <a:gd name="T19" fmla="*/ 128 h 907"/>
                <a:gd name="T20" fmla="*/ 222 w 364"/>
                <a:gd name="T21" fmla="*/ 120 h 907"/>
                <a:gd name="T22" fmla="*/ 222 w 364"/>
                <a:gd name="T23" fmla="*/ 97 h 907"/>
                <a:gd name="T24" fmla="*/ 207 w 364"/>
                <a:gd name="T25" fmla="*/ 63 h 907"/>
                <a:gd name="T26" fmla="*/ 216 w 364"/>
                <a:gd name="T27" fmla="*/ 42 h 907"/>
                <a:gd name="T28" fmla="*/ 222 w 364"/>
                <a:gd name="T29" fmla="*/ 34 h 907"/>
                <a:gd name="T30" fmla="*/ 213 w 364"/>
                <a:gd name="T31" fmla="*/ 30 h 907"/>
                <a:gd name="T32" fmla="*/ 191 w 364"/>
                <a:gd name="T33" fmla="*/ 26 h 907"/>
                <a:gd name="T34" fmla="*/ 176 w 364"/>
                <a:gd name="T35" fmla="*/ 23 h 907"/>
                <a:gd name="T36" fmla="*/ 185 w 364"/>
                <a:gd name="T37" fmla="*/ 4 h 907"/>
                <a:gd name="T38" fmla="*/ 179 w 364"/>
                <a:gd name="T39" fmla="*/ 0 h 907"/>
                <a:gd name="T40" fmla="*/ 167 w 364"/>
                <a:gd name="T41" fmla="*/ 1 h 907"/>
                <a:gd name="T42" fmla="*/ 160 w 364"/>
                <a:gd name="T43" fmla="*/ 25 h 907"/>
                <a:gd name="T44" fmla="*/ 154 w 364"/>
                <a:gd name="T45" fmla="*/ 31 h 907"/>
                <a:gd name="T46" fmla="*/ 151 w 364"/>
                <a:gd name="T47" fmla="*/ 35 h 907"/>
                <a:gd name="T48" fmla="*/ 126 w 364"/>
                <a:gd name="T49" fmla="*/ 32 h 907"/>
                <a:gd name="T50" fmla="*/ 108 w 364"/>
                <a:gd name="T51" fmla="*/ 32 h 907"/>
                <a:gd name="T52" fmla="*/ 108 w 364"/>
                <a:gd name="T53" fmla="*/ 36 h 907"/>
                <a:gd name="T54" fmla="*/ 120 w 364"/>
                <a:gd name="T55" fmla="*/ 39 h 907"/>
                <a:gd name="T56" fmla="*/ 142 w 364"/>
                <a:gd name="T57" fmla="*/ 39 h 907"/>
                <a:gd name="T58" fmla="*/ 157 w 364"/>
                <a:gd name="T59" fmla="*/ 43 h 907"/>
                <a:gd name="T60" fmla="*/ 170 w 364"/>
                <a:gd name="T61" fmla="*/ 50 h 907"/>
                <a:gd name="T62" fmla="*/ 182 w 364"/>
                <a:gd name="T63" fmla="*/ 62 h 907"/>
                <a:gd name="T64" fmla="*/ 191 w 364"/>
                <a:gd name="T65" fmla="*/ 84 h 907"/>
                <a:gd name="T66" fmla="*/ 191 w 364"/>
                <a:gd name="T67" fmla="*/ 104 h 907"/>
                <a:gd name="T68" fmla="*/ 185 w 364"/>
                <a:gd name="T69" fmla="*/ 121 h 907"/>
                <a:gd name="T70" fmla="*/ 173 w 364"/>
                <a:gd name="T71" fmla="*/ 128 h 907"/>
                <a:gd name="T72" fmla="*/ 129 w 364"/>
                <a:gd name="T73" fmla="*/ 138 h 907"/>
                <a:gd name="T74" fmla="*/ 83 w 364"/>
                <a:gd name="T75" fmla="*/ 147 h 907"/>
                <a:gd name="T76" fmla="*/ 62 w 364"/>
                <a:gd name="T77" fmla="*/ 154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0" name="Freeform 88"/>
            <p:cNvSpPr>
              <a:spLocks/>
            </p:cNvSpPr>
            <p:nvPr/>
          </p:nvSpPr>
          <p:spPr bwMode="auto">
            <a:xfrm flipH="1">
              <a:off x="4546" y="2713"/>
              <a:ext cx="165" cy="246"/>
            </a:xfrm>
            <a:custGeom>
              <a:avLst/>
              <a:gdLst>
                <a:gd name="T0" fmla="*/ 144 w 309"/>
                <a:gd name="T1" fmla="*/ 77 h 673"/>
                <a:gd name="T2" fmla="*/ 127 w 309"/>
                <a:gd name="T3" fmla="*/ 31 h 673"/>
                <a:gd name="T4" fmla="*/ 108 w 309"/>
                <a:gd name="T5" fmla="*/ 9 h 673"/>
                <a:gd name="T6" fmla="*/ 67 w 309"/>
                <a:gd name="T7" fmla="*/ 0 h 673"/>
                <a:gd name="T8" fmla="*/ 27 w 309"/>
                <a:gd name="T9" fmla="*/ 4 h 673"/>
                <a:gd name="T10" fmla="*/ 8 w 309"/>
                <a:gd name="T11" fmla="*/ 28 h 673"/>
                <a:gd name="T12" fmla="*/ 11 w 309"/>
                <a:gd name="T13" fmla="*/ 57 h 673"/>
                <a:gd name="T14" fmla="*/ 21 w 309"/>
                <a:gd name="T15" fmla="*/ 105 h 673"/>
                <a:gd name="T16" fmla="*/ 21 w 309"/>
                <a:gd name="T17" fmla="*/ 148 h 673"/>
                <a:gd name="T18" fmla="*/ 8 w 309"/>
                <a:gd name="T19" fmla="*/ 185 h 673"/>
                <a:gd name="T20" fmla="*/ 0 w 309"/>
                <a:gd name="T21" fmla="*/ 205 h 673"/>
                <a:gd name="T22" fmla="*/ 5 w 309"/>
                <a:gd name="T23" fmla="*/ 224 h 673"/>
                <a:gd name="T24" fmla="*/ 24 w 309"/>
                <a:gd name="T25" fmla="*/ 233 h 673"/>
                <a:gd name="T26" fmla="*/ 49 w 309"/>
                <a:gd name="T27" fmla="*/ 242 h 673"/>
                <a:gd name="T28" fmla="*/ 73 w 309"/>
                <a:gd name="T29" fmla="*/ 246 h 673"/>
                <a:gd name="T30" fmla="*/ 103 w 309"/>
                <a:gd name="T31" fmla="*/ 246 h 673"/>
                <a:gd name="T32" fmla="*/ 138 w 309"/>
                <a:gd name="T33" fmla="*/ 227 h 673"/>
                <a:gd name="T34" fmla="*/ 165 w 309"/>
                <a:gd name="T35" fmla="*/ 188 h 673"/>
                <a:gd name="T36" fmla="*/ 162 w 309"/>
                <a:gd name="T37" fmla="*/ 153 h 673"/>
                <a:gd name="T38" fmla="*/ 146 w 309"/>
                <a:gd name="T39" fmla="*/ 113 h 673"/>
                <a:gd name="T40" fmla="*/ 144 w 309"/>
                <a:gd name="T41" fmla="*/ 77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1" name="Freeform 89"/>
            <p:cNvSpPr>
              <a:spLocks/>
            </p:cNvSpPr>
            <p:nvPr/>
          </p:nvSpPr>
          <p:spPr bwMode="auto">
            <a:xfrm rot="20416830" flipH="1">
              <a:off x="4706" y="2920"/>
              <a:ext cx="148" cy="350"/>
            </a:xfrm>
            <a:custGeom>
              <a:avLst/>
              <a:gdLst>
                <a:gd name="T0" fmla="*/ 140 w 235"/>
                <a:gd name="T1" fmla="*/ 5 h 973"/>
                <a:gd name="T2" fmla="*/ 103 w 235"/>
                <a:gd name="T3" fmla="*/ 0 h 973"/>
                <a:gd name="T4" fmla="*/ 80 w 235"/>
                <a:gd name="T5" fmla="*/ 5 h 973"/>
                <a:gd name="T6" fmla="*/ 71 w 235"/>
                <a:gd name="T7" fmla="*/ 24 h 973"/>
                <a:gd name="T8" fmla="*/ 80 w 235"/>
                <a:gd name="T9" fmla="*/ 124 h 973"/>
                <a:gd name="T10" fmla="*/ 80 w 235"/>
                <a:gd name="T11" fmla="*/ 147 h 973"/>
                <a:gd name="T12" fmla="*/ 67 w 235"/>
                <a:gd name="T13" fmla="*/ 191 h 973"/>
                <a:gd name="T14" fmla="*/ 64 w 235"/>
                <a:gd name="T15" fmla="*/ 242 h 973"/>
                <a:gd name="T16" fmla="*/ 71 w 235"/>
                <a:gd name="T17" fmla="*/ 268 h 973"/>
                <a:gd name="T18" fmla="*/ 64 w 235"/>
                <a:gd name="T19" fmla="*/ 282 h 973"/>
                <a:gd name="T20" fmla="*/ 20 w 235"/>
                <a:gd name="T21" fmla="*/ 304 h 973"/>
                <a:gd name="T22" fmla="*/ 0 w 235"/>
                <a:gd name="T23" fmla="*/ 332 h 973"/>
                <a:gd name="T24" fmla="*/ 4 w 235"/>
                <a:gd name="T25" fmla="*/ 341 h 973"/>
                <a:gd name="T26" fmla="*/ 38 w 235"/>
                <a:gd name="T27" fmla="*/ 350 h 973"/>
                <a:gd name="T28" fmla="*/ 48 w 235"/>
                <a:gd name="T29" fmla="*/ 346 h 973"/>
                <a:gd name="T30" fmla="*/ 52 w 235"/>
                <a:gd name="T31" fmla="*/ 330 h 973"/>
                <a:gd name="T32" fmla="*/ 61 w 235"/>
                <a:gd name="T33" fmla="*/ 306 h 973"/>
                <a:gd name="T34" fmla="*/ 77 w 235"/>
                <a:gd name="T35" fmla="*/ 295 h 973"/>
                <a:gd name="T36" fmla="*/ 96 w 235"/>
                <a:gd name="T37" fmla="*/ 288 h 973"/>
                <a:gd name="T38" fmla="*/ 112 w 235"/>
                <a:gd name="T39" fmla="*/ 279 h 973"/>
                <a:gd name="T40" fmla="*/ 115 w 235"/>
                <a:gd name="T41" fmla="*/ 272 h 973"/>
                <a:gd name="T42" fmla="*/ 106 w 235"/>
                <a:gd name="T43" fmla="*/ 263 h 973"/>
                <a:gd name="T44" fmla="*/ 96 w 235"/>
                <a:gd name="T45" fmla="*/ 257 h 973"/>
                <a:gd name="T46" fmla="*/ 89 w 235"/>
                <a:gd name="T47" fmla="*/ 235 h 973"/>
                <a:gd name="T48" fmla="*/ 96 w 235"/>
                <a:gd name="T49" fmla="*/ 189 h 973"/>
                <a:gd name="T50" fmla="*/ 118 w 235"/>
                <a:gd name="T51" fmla="*/ 137 h 973"/>
                <a:gd name="T52" fmla="*/ 140 w 235"/>
                <a:gd name="T53" fmla="*/ 95 h 973"/>
                <a:gd name="T54" fmla="*/ 148 w 235"/>
                <a:gd name="T55" fmla="*/ 44 h 973"/>
                <a:gd name="T56" fmla="*/ 140 w 235"/>
                <a:gd name="T57" fmla="*/ 5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2" name="Freeform 90"/>
            <p:cNvSpPr>
              <a:spLocks/>
            </p:cNvSpPr>
            <p:nvPr/>
          </p:nvSpPr>
          <p:spPr bwMode="auto">
            <a:xfrm rot="1121704" flipH="1">
              <a:off x="4374" y="2897"/>
              <a:ext cx="176" cy="381"/>
            </a:xfrm>
            <a:custGeom>
              <a:avLst/>
              <a:gdLst>
                <a:gd name="T0" fmla="*/ 58 w 384"/>
                <a:gd name="T1" fmla="*/ 57 h 821"/>
                <a:gd name="T2" fmla="*/ 53 w 384"/>
                <a:gd name="T3" fmla="*/ 19 h 821"/>
                <a:gd name="T4" fmla="*/ 33 w 384"/>
                <a:gd name="T5" fmla="*/ 0 h 821"/>
                <a:gd name="T6" fmla="*/ 2 w 384"/>
                <a:gd name="T7" fmla="*/ 2 h 821"/>
                <a:gd name="T8" fmla="*/ 0 w 384"/>
                <a:gd name="T9" fmla="*/ 19 h 821"/>
                <a:gd name="T10" fmla="*/ 2 w 384"/>
                <a:gd name="T11" fmla="*/ 54 h 821"/>
                <a:gd name="T12" fmla="*/ 18 w 384"/>
                <a:gd name="T13" fmla="*/ 108 h 821"/>
                <a:gd name="T14" fmla="*/ 30 w 384"/>
                <a:gd name="T15" fmla="*/ 148 h 821"/>
                <a:gd name="T16" fmla="*/ 44 w 384"/>
                <a:gd name="T17" fmla="*/ 202 h 821"/>
                <a:gd name="T18" fmla="*/ 49 w 384"/>
                <a:gd name="T19" fmla="*/ 249 h 821"/>
                <a:gd name="T20" fmla="*/ 49 w 384"/>
                <a:gd name="T21" fmla="*/ 286 h 821"/>
                <a:gd name="T22" fmla="*/ 42 w 384"/>
                <a:gd name="T23" fmla="*/ 315 h 821"/>
                <a:gd name="T24" fmla="*/ 35 w 384"/>
                <a:gd name="T25" fmla="*/ 324 h 821"/>
                <a:gd name="T26" fmla="*/ 35 w 384"/>
                <a:gd name="T27" fmla="*/ 334 h 821"/>
                <a:gd name="T28" fmla="*/ 44 w 384"/>
                <a:gd name="T29" fmla="*/ 348 h 821"/>
                <a:gd name="T30" fmla="*/ 60 w 384"/>
                <a:gd name="T31" fmla="*/ 353 h 821"/>
                <a:gd name="T32" fmla="*/ 86 w 384"/>
                <a:gd name="T33" fmla="*/ 353 h 821"/>
                <a:gd name="T34" fmla="*/ 132 w 384"/>
                <a:gd name="T35" fmla="*/ 364 h 821"/>
                <a:gd name="T36" fmla="*/ 146 w 384"/>
                <a:gd name="T37" fmla="*/ 381 h 821"/>
                <a:gd name="T38" fmla="*/ 167 w 384"/>
                <a:gd name="T39" fmla="*/ 371 h 821"/>
                <a:gd name="T40" fmla="*/ 176 w 384"/>
                <a:gd name="T41" fmla="*/ 348 h 821"/>
                <a:gd name="T42" fmla="*/ 167 w 384"/>
                <a:gd name="T43" fmla="*/ 339 h 821"/>
                <a:gd name="T44" fmla="*/ 127 w 384"/>
                <a:gd name="T45" fmla="*/ 334 h 821"/>
                <a:gd name="T46" fmla="*/ 83 w 384"/>
                <a:gd name="T47" fmla="*/ 334 h 821"/>
                <a:gd name="T48" fmla="*/ 65 w 384"/>
                <a:gd name="T49" fmla="*/ 331 h 821"/>
                <a:gd name="T50" fmla="*/ 60 w 384"/>
                <a:gd name="T51" fmla="*/ 317 h 821"/>
                <a:gd name="T52" fmla="*/ 65 w 384"/>
                <a:gd name="T53" fmla="*/ 291 h 821"/>
                <a:gd name="T54" fmla="*/ 67 w 384"/>
                <a:gd name="T55" fmla="*/ 246 h 821"/>
                <a:gd name="T56" fmla="*/ 62 w 384"/>
                <a:gd name="T57" fmla="*/ 197 h 821"/>
                <a:gd name="T58" fmla="*/ 55 w 384"/>
                <a:gd name="T59" fmla="*/ 132 h 821"/>
                <a:gd name="T60" fmla="*/ 58 w 384"/>
                <a:gd name="T61" fmla="*/ 75 h 821"/>
                <a:gd name="T62" fmla="*/ 58 w 384"/>
                <a:gd name="T63" fmla="*/ 57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3" name="Freeform 91"/>
            <p:cNvSpPr>
              <a:spLocks/>
            </p:cNvSpPr>
            <p:nvPr/>
          </p:nvSpPr>
          <p:spPr bwMode="auto">
            <a:xfrm rot="10117563" flipH="1">
              <a:off x="4711" y="2689"/>
              <a:ext cx="93" cy="345"/>
            </a:xfrm>
            <a:custGeom>
              <a:avLst/>
              <a:gdLst>
                <a:gd name="T0" fmla="*/ 8 w 282"/>
                <a:gd name="T1" fmla="*/ 298 h 729"/>
                <a:gd name="T2" fmla="*/ 16 w 282"/>
                <a:gd name="T3" fmla="*/ 310 h 729"/>
                <a:gd name="T4" fmla="*/ 20 w 282"/>
                <a:gd name="T5" fmla="*/ 318 h 729"/>
                <a:gd name="T6" fmla="*/ 32 w 282"/>
                <a:gd name="T7" fmla="*/ 324 h 729"/>
                <a:gd name="T8" fmla="*/ 63 w 282"/>
                <a:gd name="T9" fmla="*/ 284 h 729"/>
                <a:gd name="T10" fmla="*/ 69 w 282"/>
                <a:gd name="T11" fmla="*/ 250 h 729"/>
                <a:gd name="T12" fmla="*/ 73 w 282"/>
                <a:gd name="T13" fmla="*/ 233 h 729"/>
                <a:gd name="T14" fmla="*/ 93 w 282"/>
                <a:gd name="T15" fmla="*/ 193 h 729"/>
                <a:gd name="T16" fmla="*/ 91 w 282"/>
                <a:gd name="T17" fmla="*/ 139 h 729"/>
                <a:gd name="T18" fmla="*/ 67 w 282"/>
                <a:gd name="T19" fmla="*/ 62 h 729"/>
                <a:gd name="T20" fmla="*/ 59 w 282"/>
                <a:gd name="T21" fmla="*/ 9 h 729"/>
                <a:gd name="T22" fmla="*/ 46 w 282"/>
                <a:gd name="T23" fmla="*/ 0 h 729"/>
                <a:gd name="T24" fmla="*/ 47 w 282"/>
                <a:gd name="T25" fmla="*/ 28 h 729"/>
                <a:gd name="T26" fmla="*/ 65 w 282"/>
                <a:gd name="T27" fmla="*/ 105 h 729"/>
                <a:gd name="T28" fmla="*/ 53 w 282"/>
                <a:gd name="T29" fmla="*/ 207 h 729"/>
                <a:gd name="T30" fmla="*/ 24 w 282"/>
                <a:gd name="T31" fmla="*/ 247 h 729"/>
                <a:gd name="T32" fmla="*/ 0 w 282"/>
                <a:gd name="T33" fmla="*/ 284 h 729"/>
                <a:gd name="T34" fmla="*/ 8 w 282"/>
                <a:gd name="T35" fmla="*/ 310 h 729"/>
                <a:gd name="T36" fmla="*/ 10 w 282"/>
                <a:gd name="T37" fmla="*/ 344 h 729"/>
                <a:gd name="T38" fmla="*/ 26 w 282"/>
                <a:gd name="T39" fmla="*/ 338 h 729"/>
                <a:gd name="T40" fmla="*/ 53 w 282"/>
                <a:gd name="T41" fmla="*/ 321 h 729"/>
                <a:gd name="T42" fmla="*/ 61 w 282"/>
                <a:gd name="T43" fmla="*/ 284 h 729"/>
                <a:gd name="T44" fmla="*/ 55 w 282"/>
                <a:gd name="T45" fmla="*/ 312 h 729"/>
                <a:gd name="T46" fmla="*/ 51 w 282"/>
                <a:gd name="T47" fmla="*/ 321 h 7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2"/>
                <a:gd name="T73" fmla="*/ 0 h 729"/>
                <a:gd name="T74" fmla="*/ 282 w 282"/>
                <a:gd name="T75" fmla="*/ 729 h 7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2" h="729">
                  <a:moveTo>
                    <a:pt x="24" y="630"/>
                  </a:moveTo>
                  <a:cubicBezTo>
                    <a:pt x="32" y="638"/>
                    <a:pt x="41" y="645"/>
                    <a:pt x="48" y="654"/>
                  </a:cubicBezTo>
                  <a:cubicBezTo>
                    <a:pt x="53" y="659"/>
                    <a:pt x="54" y="668"/>
                    <a:pt x="60" y="672"/>
                  </a:cubicBezTo>
                  <a:cubicBezTo>
                    <a:pt x="71" y="679"/>
                    <a:pt x="96" y="684"/>
                    <a:pt x="96" y="684"/>
                  </a:cubicBezTo>
                  <a:cubicBezTo>
                    <a:pt x="138" y="670"/>
                    <a:pt x="168" y="636"/>
                    <a:pt x="192" y="600"/>
                  </a:cubicBezTo>
                  <a:cubicBezTo>
                    <a:pt x="198" y="576"/>
                    <a:pt x="204" y="552"/>
                    <a:pt x="210" y="528"/>
                  </a:cubicBezTo>
                  <a:cubicBezTo>
                    <a:pt x="213" y="516"/>
                    <a:pt x="214" y="502"/>
                    <a:pt x="222" y="492"/>
                  </a:cubicBezTo>
                  <a:cubicBezTo>
                    <a:pt x="248" y="462"/>
                    <a:pt x="270" y="444"/>
                    <a:pt x="282" y="408"/>
                  </a:cubicBezTo>
                  <a:cubicBezTo>
                    <a:pt x="280" y="370"/>
                    <a:pt x="281" y="332"/>
                    <a:pt x="276" y="294"/>
                  </a:cubicBezTo>
                  <a:cubicBezTo>
                    <a:pt x="269" y="233"/>
                    <a:pt x="217" y="189"/>
                    <a:pt x="204" y="132"/>
                  </a:cubicBezTo>
                  <a:cubicBezTo>
                    <a:pt x="200" y="113"/>
                    <a:pt x="189" y="33"/>
                    <a:pt x="180" y="18"/>
                  </a:cubicBezTo>
                  <a:cubicBezTo>
                    <a:pt x="176" y="12"/>
                    <a:pt x="146" y="3"/>
                    <a:pt x="138" y="0"/>
                  </a:cubicBezTo>
                  <a:cubicBezTo>
                    <a:pt x="84" y="18"/>
                    <a:pt x="115" y="38"/>
                    <a:pt x="144" y="60"/>
                  </a:cubicBezTo>
                  <a:cubicBezTo>
                    <a:pt x="148" y="109"/>
                    <a:pt x="151" y="190"/>
                    <a:pt x="198" y="222"/>
                  </a:cubicBezTo>
                  <a:cubicBezTo>
                    <a:pt x="217" y="296"/>
                    <a:pt x="232" y="391"/>
                    <a:pt x="162" y="438"/>
                  </a:cubicBezTo>
                  <a:cubicBezTo>
                    <a:pt x="139" y="472"/>
                    <a:pt x="101" y="493"/>
                    <a:pt x="72" y="522"/>
                  </a:cubicBezTo>
                  <a:cubicBezTo>
                    <a:pt x="46" y="548"/>
                    <a:pt x="30" y="580"/>
                    <a:pt x="0" y="600"/>
                  </a:cubicBezTo>
                  <a:cubicBezTo>
                    <a:pt x="11" y="616"/>
                    <a:pt x="24" y="654"/>
                    <a:pt x="24" y="654"/>
                  </a:cubicBezTo>
                  <a:cubicBezTo>
                    <a:pt x="26" y="678"/>
                    <a:pt x="18" y="705"/>
                    <a:pt x="30" y="726"/>
                  </a:cubicBezTo>
                  <a:cubicBezTo>
                    <a:pt x="32" y="729"/>
                    <a:pt x="72" y="717"/>
                    <a:pt x="78" y="714"/>
                  </a:cubicBezTo>
                  <a:cubicBezTo>
                    <a:pt x="106" y="702"/>
                    <a:pt x="134" y="690"/>
                    <a:pt x="162" y="678"/>
                  </a:cubicBezTo>
                  <a:cubicBezTo>
                    <a:pt x="150" y="642"/>
                    <a:pt x="160" y="626"/>
                    <a:pt x="186" y="600"/>
                  </a:cubicBezTo>
                  <a:cubicBezTo>
                    <a:pt x="177" y="636"/>
                    <a:pt x="183" y="616"/>
                    <a:pt x="168" y="660"/>
                  </a:cubicBezTo>
                  <a:cubicBezTo>
                    <a:pt x="161" y="680"/>
                    <a:pt x="168" y="678"/>
                    <a:pt x="156" y="678"/>
                  </a:cubicBezTo>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554" name="Line 92"/>
            <p:cNvSpPr>
              <a:spLocks noChangeShapeType="1"/>
            </p:cNvSpPr>
            <p:nvPr/>
          </p:nvSpPr>
          <p:spPr bwMode="auto">
            <a:xfrm flipV="1">
              <a:off x="4332" y="2069"/>
              <a:ext cx="0" cy="1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Line 93"/>
            <p:cNvSpPr>
              <a:spLocks noChangeShapeType="1"/>
            </p:cNvSpPr>
            <p:nvPr/>
          </p:nvSpPr>
          <p:spPr bwMode="auto">
            <a:xfrm flipV="1">
              <a:off x="4876" y="2568"/>
              <a:ext cx="0" cy="6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6" name="Freeform 94"/>
            <p:cNvSpPr>
              <a:spLocks/>
            </p:cNvSpPr>
            <p:nvPr/>
          </p:nvSpPr>
          <p:spPr bwMode="auto">
            <a:xfrm>
              <a:off x="3969" y="1480"/>
              <a:ext cx="1452" cy="1451"/>
            </a:xfrm>
            <a:custGeom>
              <a:avLst/>
              <a:gdLst>
                <a:gd name="T0" fmla="*/ 0 w 1452"/>
                <a:gd name="T1" fmla="*/ 0 h 1451"/>
                <a:gd name="T2" fmla="*/ 363 w 1452"/>
                <a:gd name="T3" fmla="*/ 589 h 1451"/>
                <a:gd name="T4" fmla="*/ 907 w 1452"/>
                <a:gd name="T5" fmla="*/ 1088 h 1451"/>
                <a:gd name="T6" fmla="*/ 1452 w 1452"/>
                <a:gd name="T7" fmla="*/ 1451 h 1451"/>
                <a:gd name="T8" fmla="*/ 0 60000 65536"/>
                <a:gd name="T9" fmla="*/ 0 60000 65536"/>
                <a:gd name="T10" fmla="*/ 0 60000 65536"/>
                <a:gd name="T11" fmla="*/ 0 60000 65536"/>
                <a:gd name="T12" fmla="*/ 0 w 1452"/>
                <a:gd name="T13" fmla="*/ 0 h 1451"/>
                <a:gd name="T14" fmla="*/ 1452 w 1452"/>
                <a:gd name="T15" fmla="*/ 1451 h 1451"/>
              </a:gdLst>
              <a:ahLst/>
              <a:cxnLst>
                <a:cxn ang="T8">
                  <a:pos x="T0" y="T1"/>
                </a:cxn>
                <a:cxn ang="T9">
                  <a:pos x="T2" y="T3"/>
                </a:cxn>
                <a:cxn ang="T10">
                  <a:pos x="T4" y="T5"/>
                </a:cxn>
                <a:cxn ang="T11">
                  <a:pos x="T6" y="T7"/>
                </a:cxn>
              </a:cxnLst>
              <a:rect l="T12" t="T13" r="T14" b="T15"/>
              <a:pathLst>
                <a:path w="1452" h="1451">
                  <a:moveTo>
                    <a:pt x="0" y="0"/>
                  </a:moveTo>
                  <a:cubicBezTo>
                    <a:pt x="106" y="204"/>
                    <a:pt x="212" y="408"/>
                    <a:pt x="363" y="589"/>
                  </a:cubicBezTo>
                  <a:cubicBezTo>
                    <a:pt x="514" y="770"/>
                    <a:pt x="726" y="944"/>
                    <a:pt x="907" y="1088"/>
                  </a:cubicBezTo>
                  <a:cubicBezTo>
                    <a:pt x="1088" y="1232"/>
                    <a:pt x="1270" y="1341"/>
                    <a:pt x="1452" y="1451"/>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57" name="Line 95"/>
            <p:cNvSpPr>
              <a:spLocks noChangeShapeType="1"/>
            </p:cNvSpPr>
            <p:nvPr/>
          </p:nvSpPr>
          <p:spPr bwMode="auto">
            <a:xfrm>
              <a:off x="4332" y="2069"/>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8" name="Line 96"/>
            <p:cNvSpPr>
              <a:spLocks noChangeShapeType="1"/>
            </p:cNvSpPr>
            <p:nvPr/>
          </p:nvSpPr>
          <p:spPr bwMode="auto">
            <a:xfrm>
              <a:off x="4876" y="2568"/>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Line 97"/>
            <p:cNvSpPr>
              <a:spLocks noChangeShapeType="1"/>
            </p:cNvSpPr>
            <p:nvPr/>
          </p:nvSpPr>
          <p:spPr bwMode="auto">
            <a:xfrm>
              <a:off x="5012" y="2069"/>
              <a:ext cx="0" cy="499"/>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0" name="Text Box 98"/>
            <p:cNvSpPr txBox="1">
              <a:spLocks noChangeArrowheads="1"/>
            </p:cNvSpPr>
            <p:nvPr/>
          </p:nvSpPr>
          <p:spPr bwMode="auto">
            <a:xfrm>
              <a:off x="5011" y="2205"/>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en-US" altLang="zh-CN" b="0">
                  <a:solidFill>
                    <a:srgbClr val="FF3300"/>
                  </a:solidFill>
                </a:rPr>
                <a:t>△</a:t>
              </a:r>
              <a:r>
                <a:rPr lang="en-US" altLang="zh-CN" i="1">
                  <a:solidFill>
                    <a:srgbClr val="FF3300"/>
                  </a:solidFill>
                  <a:latin typeface="Times New Roman" panose="02020603050405020304" pitchFamily="18" charset="0"/>
                </a:rPr>
                <a:t>U</a:t>
              </a:r>
            </a:p>
          </p:txBody>
        </p:sp>
        <p:sp>
          <p:nvSpPr>
            <p:cNvPr id="22561" name="Freeform 99"/>
            <p:cNvSpPr>
              <a:spLocks/>
            </p:cNvSpPr>
            <p:nvPr/>
          </p:nvSpPr>
          <p:spPr bwMode="auto">
            <a:xfrm>
              <a:off x="3636" y="2432"/>
              <a:ext cx="469" cy="832"/>
            </a:xfrm>
            <a:custGeom>
              <a:avLst/>
              <a:gdLst>
                <a:gd name="T0" fmla="*/ 15 w 469"/>
                <a:gd name="T1" fmla="*/ 0 h 832"/>
                <a:gd name="T2" fmla="*/ 60 w 469"/>
                <a:gd name="T3" fmla="*/ 91 h 832"/>
                <a:gd name="T4" fmla="*/ 15 w 469"/>
                <a:gd name="T5" fmla="*/ 272 h 832"/>
                <a:gd name="T6" fmla="*/ 151 w 469"/>
                <a:gd name="T7" fmla="*/ 408 h 832"/>
                <a:gd name="T8" fmla="*/ 197 w 469"/>
                <a:gd name="T9" fmla="*/ 681 h 832"/>
                <a:gd name="T10" fmla="*/ 287 w 469"/>
                <a:gd name="T11" fmla="*/ 817 h 832"/>
                <a:gd name="T12" fmla="*/ 333 w 469"/>
                <a:gd name="T13" fmla="*/ 726 h 832"/>
                <a:gd name="T14" fmla="*/ 378 w 469"/>
                <a:gd name="T15" fmla="*/ 817 h 832"/>
                <a:gd name="T16" fmla="*/ 378 w 469"/>
                <a:gd name="T17" fmla="*/ 635 h 832"/>
                <a:gd name="T18" fmla="*/ 423 w 469"/>
                <a:gd name="T19" fmla="*/ 726 h 832"/>
                <a:gd name="T20" fmla="*/ 469 w 469"/>
                <a:gd name="T21" fmla="*/ 590 h 8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9"/>
                <a:gd name="T34" fmla="*/ 0 h 832"/>
                <a:gd name="T35" fmla="*/ 469 w 469"/>
                <a:gd name="T36" fmla="*/ 832 h 8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9" h="832">
                  <a:moveTo>
                    <a:pt x="15" y="0"/>
                  </a:moveTo>
                  <a:cubicBezTo>
                    <a:pt x="37" y="23"/>
                    <a:pt x="60" y="46"/>
                    <a:pt x="60" y="91"/>
                  </a:cubicBezTo>
                  <a:cubicBezTo>
                    <a:pt x="60" y="136"/>
                    <a:pt x="0" y="219"/>
                    <a:pt x="15" y="272"/>
                  </a:cubicBezTo>
                  <a:cubicBezTo>
                    <a:pt x="30" y="325"/>
                    <a:pt x="121" y="340"/>
                    <a:pt x="151" y="408"/>
                  </a:cubicBezTo>
                  <a:cubicBezTo>
                    <a:pt x="181" y="476"/>
                    <a:pt x="174" y="613"/>
                    <a:pt x="197" y="681"/>
                  </a:cubicBezTo>
                  <a:cubicBezTo>
                    <a:pt x="220" y="749"/>
                    <a:pt x="264" y="810"/>
                    <a:pt x="287" y="817"/>
                  </a:cubicBezTo>
                  <a:cubicBezTo>
                    <a:pt x="310" y="824"/>
                    <a:pt x="318" y="726"/>
                    <a:pt x="333" y="726"/>
                  </a:cubicBezTo>
                  <a:cubicBezTo>
                    <a:pt x="348" y="726"/>
                    <a:pt x="371" y="832"/>
                    <a:pt x="378" y="817"/>
                  </a:cubicBezTo>
                  <a:cubicBezTo>
                    <a:pt x="385" y="802"/>
                    <a:pt x="371" y="650"/>
                    <a:pt x="378" y="635"/>
                  </a:cubicBezTo>
                  <a:cubicBezTo>
                    <a:pt x="385" y="620"/>
                    <a:pt x="408" y="733"/>
                    <a:pt x="423" y="726"/>
                  </a:cubicBezTo>
                  <a:cubicBezTo>
                    <a:pt x="438" y="719"/>
                    <a:pt x="453" y="654"/>
                    <a:pt x="469" y="59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62" name="Line 100"/>
            <p:cNvSpPr>
              <a:spLocks noChangeShapeType="1"/>
            </p:cNvSpPr>
            <p:nvPr/>
          </p:nvSpPr>
          <p:spPr bwMode="auto">
            <a:xfrm flipV="1">
              <a:off x="3787" y="2614"/>
              <a:ext cx="91"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3" name="Text Box 101"/>
            <p:cNvSpPr txBox="1">
              <a:spLocks noChangeArrowheads="1"/>
            </p:cNvSpPr>
            <p:nvPr/>
          </p:nvSpPr>
          <p:spPr bwMode="auto">
            <a:xfrm>
              <a:off x="3833" y="2251"/>
              <a:ext cx="40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000">
                  <a:solidFill>
                    <a:srgbClr val="000000"/>
                  </a:solidFill>
                  <a:latin typeface="Times New Roman" panose="02020603050405020304" pitchFamily="18" charset="0"/>
                </a:rPr>
                <a:t>带电体</a:t>
              </a:r>
            </a:p>
          </p:txBody>
        </p:sp>
      </p:grpSp>
      <p:sp>
        <p:nvSpPr>
          <p:cNvPr id="22532" name="Rectangle 103"/>
          <p:cNvSpPr>
            <a:spLocks noChangeArrowheads="1"/>
          </p:cNvSpPr>
          <p:nvPr/>
        </p:nvSpPr>
        <p:spPr bwMode="auto">
          <a:xfrm>
            <a:off x="395288" y="1773238"/>
            <a:ext cx="2324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spcBef>
                <a:spcPct val="20000"/>
              </a:spcBef>
            </a:pPr>
            <a:r>
              <a:rPr lang="zh-CN" altLang="en-US" sz="2800">
                <a:solidFill>
                  <a:srgbClr val="FF0066"/>
                </a:solidFill>
              </a:rPr>
              <a:t>跨步电压触电</a:t>
            </a:r>
          </a:p>
        </p:txBody>
      </p:sp>
      <p:pic>
        <p:nvPicPr>
          <p:cNvPr id="185448" name="Picture 104" descr="capt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565400"/>
            <a:ext cx="339248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9900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85448"/>
                                        </p:tgtEl>
                                        <p:attrNameLst>
                                          <p:attrName>style.visibility</p:attrName>
                                        </p:attrNameLst>
                                      </p:cBhvr>
                                      <p:to>
                                        <p:strVal val="visible"/>
                                      </p:to>
                                    </p:set>
                                    <p:animEffect transition="in" filter="checkerboard(across)">
                                      <p:cBhvr>
                                        <p:cTn id="11" dur="500"/>
                                        <p:tgtEl>
                                          <p:spTgt spid="18544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395288" y="908050"/>
            <a:ext cx="5761037"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latin typeface="宋体" panose="02010600030101010101" pitchFamily="2" charset="-122"/>
              </a:rPr>
              <a:t>触电</a:t>
            </a:r>
            <a:r>
              <a:rPr lang="zh-CN" altLang="en-US" b="1" smtClean="0">
                <a:solidFill>
                  <a:srgbClr val="FF3300"/>
                </a:solidFill>
              </a:rPr>
              <a:t>危害</a:t>
            </a:r>
          </a:p>
        </p:txBody>
      </p:sp>
      <p:sp>
        <p:nvSpPr>
          <p:cNvPr id="167940" name="Text Box 4"/>
          <p:cNvSpPr txBox="1">
            <a:spLocks noChangeArrowheads="1"/>
          </p:cNvSpPr>
          <p:nvPr/>
        </p:nvSpPr>
        <p:spPr bwMode="auto">
          <a:xfrm>
            <a:off x="395288" y="3429000"/>
            <a:ext cx="78486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5000"/>
              </a:lnSpc>
              <a:buClr>
                <a:srgbClr val="CC0099"/>
              </a:buClr>
              <a:buFont typeface="Wingdings" panose="05000000000000000000" pitchFamily="2" charset="2"/>
              <a:buChar char="l"/>
            </a:pPr>
            <a:r>
              <a:rPr kumimoji="1" lang="en-US" altLang="zh-CN" sz="2400">
                <a:solidFill>
                  <a:srgbClr val="FF3300"/>
                </a:solidFill>
                <a:latin typeface="Times New Roman" panose="02020603050405020304" pitchFamily="18" charset="0"/>
              </a:rPr>
              <a:t>    </a:t>
            </a:r>
            <a:r>
              <a:rPr kumimoji="1" lang="zh-CN" altLang="en-US" sz="2400">
                <a:solidFill>
                  <a:srgbClr val="FF0066"/>
                </a:solidFill>
                <a:latin typeface="Times New Roman" panose="02020603050405020304" pitchFamily="18" charset="0"/>
              </a:rPr>
              <a:t>电击：</a:t>
            </a:r>
            <a:r>
              <a:rPr kumimoji="1" lang="zh-CN" altLang="en-US" sz="2400">
                <a:solidFill>
                  <a:srgbClr val="000000"/>
                </a:solidFill>
                <a:latin typeface="Times New Roman" panose="02020603050405020304" pitchFamily="18" charset="0"/>
              </a:rPr>
              <a:t>指电流通过人体，影响呼吸系统、心脏和神经系统，造成人体内部组织的破坏乃至死亡。</a:t>
            </a:r>
            <a:endParaRPr kumimoji="1" lang="zh-CN" altLang="en-US" sz="2400" b="0">
              <a:solidFill>
                <a:srgbClr val="000000"/>
              </a:solidFill>
              <a:latin typeface="Times New Roman" panose="02020603050405020304" pitchFamily="18" charset="0"/>
            </a:endParaRPr>
          </a:p>
        </p:txBody>
      </p:sp>
      <p:sp>
        <p:nvSpPr>
          <p:cNvPr id="167941" name="Text Box 5"/>
          <p:cNvSpPr txBox="1">
            <a:spLocks noChangeArrowheads="1"/>
          </p:cNvSpPr>
          <p:nvPr/>
        </p:nvSpPr>
        <p:spPr bwMode="auto">
          <a:xfrm>
            <a:off x="412750" y="2420938"/>
            <a:ext cx="75438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5000"/>
              </a:lnSpc>
              <a:buClr>
                <a:srgbClr val="CC0099"/>
              </a:buClr>
              <a:buFont typeface="Wingdings" panose="05000000000000000000" pitchFamily="2" charset="2"/>
              <a:buChar char="l"/>
            </a:pPr>
            <a:r>
              <a:rPr kumimoji="1" lang="en-US" altLang="zh-CN" sz="2400">
                <a:solidFill>
                  <a:srgbClr val="008000"/>
                </a:solidFill>
                <a:latin typeface="Times New Roman" panose="02020603050405020304" pitchFamily="18" charset="0"/>
              </a:rPr>
              <a:t>    </a:t>
            </a:r>
            <a:r>
              <a:rPr kumimoji="1" lang="zh-CN" altLang="en-US" sz="2400">
                <a:solidFill>
                  <a:srgbClr val="FF0066"/>
                </a:solidFill>
                <a:latin typeface="Times New Roman" panose="02020603050405020304" pitchFamily="18" charset="0"/>
              </a:rPr>
              <a:t>电伤：</a:t>
            </a:r>
            <a:r>
              <a:rPr kumimoji="1" lang="zh-CN" altLang="en-US" sz="2400">
                <a:solidFill>
                  <a:srgbClr val="000000"/>
                </a:solidFill>
                <a:latin typeface="Times New Roman" panose="02020603050405020304" pitchFamily="18" charset="0"/>
              </a:rPr>
              <a:t>指由于发生触电对人体外部的伤害，如烧伤、金属溅伤等。</a:t>
            </a:r>
          </a:p>
        </p:txBody>
      </p:sp>
      <p:sp>
        <p:nvSpPr>
          <p:cNvPr id="167942" name="Text Box 6"/>
          <p:cNvSpPr txBox="1">
            <a:spLocks noChangeArrowheads="1"/>
          </p:cNvSpPr>
          <p:nvPr/>
        </p:nvSpPr>
        <p:spPr bwMode="auto">
          <a:xfrm>
            <a:off x="323850" y="4437063"/>
            <a:ext cx="82804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kumimoji="1" lang="en-US" altLang="zh-CN" sz="2400">
                <a:solidFill>
                  <a:srgbClr val="000000"/>
                </a:solidFill>
                <a:latin typeface="Times New Roman" panose="02020603050405020304" pitchFamily="18" charset="0"/>
              </a:rPr>
              <a:t>    </a:t>
            </a:r>
            <a:r>
              <a:rPr kumimoji="1" lang="zh-CN" altLang="en-US" sz="2400">
                <a:solidFill>
                  <a:srgbClr val="000000"/>
                </a:solidFill>
                <a:latin typeface="Times New Roman" panose="02020603050405020304" pitchFamily="18" charset="0"/>
              </a:rPr>
              <a:t>调查表明，绝大部分的触电事故都是由电击造成的。电击伤害的程度取决于通过人体</a:t>
            </a:r>
            <a:r>
              <a:rPr kumimoji="1" lang="zh-CN" altLang="en-US" sz="2400">
                <a:solidFill>
                  <a:srgbClr val="FF0066"/>
                </a:solidFill>
                <a:latin typeface="Times New Roman" panose="02020603050405020304" pitchFamily="18" charset="0"/>
              </a:rPr>
              <a:t>电流的大小、持续时间、电流的频率</a:t>
            </a:r>
            <a:r>
              <a:rPr kumimoji="1" lang="zh-CN" altLang="en-US" sz="2400">
                <a:solidFill>
                  <a:srgbClr val="000000"/>
                </a:solidFill>
                <a:latin typeface="Times New Roman" panose="02020603050405020304" pitchFamily="18" charset="0"/>
              </a:rPr>
              <a:t>以及</a:t>
            </a:r>
            <a:r>
              <a:rPr kumimoji="1" lang="zh-CN" altLang="en-US" sz="2400">
                <a:solidFill>
                  <a:srgbClr val="FF0066"/>
                </a:solidFill>
                <a:latin typeface="Times New Roman" panose="02020603050405020304" pitchFamily="18" charset="0"/>
              </a:rPr>
              <a:t>电流通过人体的途径</a:t>
            </a:r>
            <a:r>
              <a:rPr kumimoji="1" lang="zh-CN" altLang="en-US" sz="2400">
                <a:solidFill>
                  <a:srgbClr val="000000"/>
                </a:solidFill>
                <a:latin typeface="Times New Roman" panose="02020603050405020304" pitchFamily="18" charset="0"/>
              </a:rPr>
              <a:t>等。</a:t>
            </a:r>
          </a:p>
        </p:txBody>
      </p:sp>
      <p:sp>
        <p:nvSpPr>
          <p:cNvPr id="167946" name="Rectangle 10"/>
          <p:cNvSpPr>
            <a:spLocks noChangeArrowheads="1"/>
          </p:cNvSpPr>
          <p:nvPr/>
        </p:nvSpPr>
        <p:spPr bwMode="auto">
          <a:xfrm>
            <a:off x="323850" y="1844675"/>
            <a:ext cx="864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solidFill>
                  <a:srgbClr val="000000"/>
                </a:solidFill>
              </a:rPr>
              <a:t>人体触电时，有电流经过人体，造成两种伤害：</a:t>
            </a:r>
            <a:r>
              <a:rPr kumimoji="1" lang="zh-CN" altLang="en-US" sz="2400">
                <a:solidFill>
                  <a:srgbClr val="FF0066"/>
                </a:solidFill>
              </a:rPr>
              <a:t>电伤</a:t>
            </a:r>
            <a:r>
              <a:rPr kumimoji="1" lang="zh-CN" altLang="en-US" sz="2400">
                <a:solidFill>
                  <a:srgbClr val="000000"/>
                </a:solidFill>
              </a:rPr>
              <a:t>和</a:t>
            </a:r>
            <a:r>
              <a:rPr kumimoji="1" lang="zh-CN" altLang="en-US" sz="2400">
                <a:solidFill>
                  <a:srgbClr val="FF0066"/>
                </a:solidFill>
              </a:rPr>
              <a:t>电击</a:t>
            </a:r>
            <a:r>
              <a:rPr kumimoji="1" lang="zh-CN" altLang="en-US" sz="2400">
                <a:solidFill>
                  <a:srgbClr val="000000"/>
                </a:solidFill>
              </a:rPr>
              <a:t>。</a:t>
            </a:r>
          </a:p>
        </p:txBody>
      </p:sp>
      <p:pic>
        <p:nvPicPr>
          <p:cNvPr id="2"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501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7946"/>
                                        </p:tgtEl>
                                        <p:attrNameLst>
                                          <p:attrName>style.visibility</p:attrName>
                                        </p:attrNameLst>
                                      </p:cBhvr>
                                      <p:to>
                                        <p:strVal val="visible"/>
                                      </p:to>
                                    </p:set>
                                    <p:animEffect transition="in" filter="blinds(horizontal)">
                                      <p:cBhvr>
                                        <p:cTn id="11" dur="500"/>
                                        <p:tgtEl>
                                          <p:spTgt spid="1679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7941"/>
                                        </p:tgtEl>
                                        <p:attrNameLst>
                                          <p:attrName>style.visibility</p:attrName>
                                        </p:attrNameLst>
                                      </p:cBhvr>
                                      <p:to>
                                        <p:strVal val="visible"/>
                                      </p:to>
                                    </p:set>
                                    <p:animEffect transition="in" filter="wipe(left)">
                                      <p:cBhvr>
                                        <p:cTn id="16" dur="500"/>
                                        <p:tgtEl>
                                          <p:spTgt spid="1679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7940"/>
                                        </p:tgtEl>
                                        <p:attrNameLst>
                                          <p:attrName>style.visibility</p:attrName>
                                        </p:attrNameLst>
                                      </p:cBhvr>
                                      <p:to>
                                        <p:strVal val="visible"/>
                                      </p:to>
                                    </p:set>
                                    <p:animEffect transition="in" filter="wipe(left)">
                                      <p:cBhvr>
                                        <p:cTn id="21" dur="500"/>
                                        <p:tgtEl>
                                          <p:spTgt spid="1679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7942"/>
                                        </p:tgtEl>
                                        <p:attrNameLst>
                                          <p:attrName>style.visibility</p:attrName>
                                        </p:attrNameLst>
                                      </p:cBhvr>
                                      <p:to>
                                        <p:strVal val="visible"/>
                                      </p:to>
                                    </p:set>
                                    <p:animEffect transition="in" filter="wipe(left)">
                                      <p:cBhvr>
                                        <p:cTn id="26"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167940" grpId="0" autoUpdateAnimBg="0"/>
      <p:bldP spid="167941" grpId="0" autoUpdateAnimBg="0"/>
      <p:bldP spid="167942" grpId="0" autoUpdateAnimBg="0"/>
      <p:bldP spid="16794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7" name="Rectangle 3"/>
          <p:cNvSpPr>
            <a:spLocks noChangeArrowheads="1"/>
          </p:cNvSpPr>
          <p:nvPr/>
        </p:nvSpPr>
        <p:spPr bwMode="auto">
          <a:xfrm>
            <a:off x="684213" y="1773238"/>
            <a:ext cx="7704137"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5000"/>
              </a:lnSpc>
              <a:buClr>
                <a:srgbClr val="CC0099"/>
              </a:buClr>
              <a:buFont typeface="Wingdings" panose="05000000000000000000" pitchFamily="2" charset="2"/>
              <a:buChar char="l"/>
            </a:pPr>
            <a:r>
              <a:rPr kumimoji="1" lang="zh-CN" altLang="en-US" sz="2400">
                <a:solidFill>
                  <a:srgbClr val="FF0066"/>
                </a:solidFill>
                <a:latin typeface="Times New Roman" panose="02020603050405020304" pitchFamily="18" charset="0"/>
              </a:rPr>
              <a:t>人体电阻：</a:t>
            </a:r>
            <a:r>
              <a:rPr kumimoji="1" lang="zh-CN" altLang="en-US" sz="2400">
                <a:latin typeface="Times New Roman" panose="02020603050405020304" pitchFamily="18" charset="0"/>
              </a:rPr>
              <a:t>不确定电阻，</a:t>
            </a:r>
            <a:r>
              <a:rPr kumimoji="1" lang="zh-CN" altLang="en-US" sz="2400">
                <a:solidFill>
                  <a:srgbClr val="000000"/>
                </a:solidFill>
                <a:latin typeface="Times New Roman" panose="02020603050405020304" pitchFamily="18" charset="0"/>
              </a:rPr>
              <a:t>通常为 </a:t>
            </a:r>
            <a:r>
              <a:rPr kumimoji="1" lang="en-US" altLang="zh-CN" sz="2400">
                <a:solidFill>
                  <a:srgbClr val="FF3300"/>
                </a:solidFill>
                <a:latin typeface="Times New Roman" panose="02020603050405020304" pitchFamily="18" charset="0"/>
              </a:rPr>
              <a:t>10</a:t>
            </a:r>
            <a:r>
              <a:rPr kumimoji="1" lang="en-US" altLang="zh-CN" sz="2400" baseline="30000">
                <a:solidFill>
                  <a:srgbClr val="FF3300"/>
                </a:solidFill>
                <a:latin typeface="Times New Roman" panose="02020603050405020304" pitchFamily="18" charset="0"/>
              </a:rPr>
              <a:t>4 </a:t>
            </a:r>
            <a:r>
              <a:rPr kumimoji="1" lang="en-US" altLang="zh-CN" sz="2400">
                <a:solidFill>
                  <a:srgbClr val="FF3300"/>
                </a:solidFill>
                <a:latin typeface="Times New Roman" panose="02020603050405020304" pitchFamily="18" charset="0"/>
              </a:rPr>
              <a:t>~ 10</a:t>
            </a:r>
            <a:r>
              <a:rPr kumimoji="1" lang="en-US" altLang="zh-CN" sz="2400" baseline="30000">
                <a:solidFill>
                  <a:srgbClr val="FF3300"/>
                </a:solidFill>
                <a:latin typeface="Times New Roman" panose="02020603050405020304" pitchFamily="18" charset="0"/>
              </a:rPr>
              <a:t>5</a:t>
            </a:r>
            <a:r>
              <a:rPr kumimoji="1" lang="en-US" altLang="zh-CN" sz="2400">
                <a:solidFill>
                  <a:srgbClr val="FF3300"/>
                </a:solidFill>
                <a:latin typeface="Times New Roman" panose="02020603050405020304" pitchFamily="18" charset="0"/>
                <a:sym typeface="Symbol" panose="05050102010706020507" pitchFamily="18" charset="2"/>
              </a:rPr>
              <a:t> </a:t>
            </a:r>
            <a:r>
              <a:rPr kumimoji="1" lang="zh-CN" altLang="en-US" sz="2400">
                <a:latin typeface="Times New Roman" panose="02020603050405020304" pitchFamily="18" charset="0"/>
                <a:sym typeface="Symbol" panose="05050102010706020507" pitchFamily="18" charset="2"/>
              </a:rPr>
              <a:t>，当皮肤潮湿或角质外层破坏时，则降到</a:t>
            </a:r>
            <a:r>
              <a:rPr kumimoji="1" lang="en-US" altLang="zh-CN" sz="2400">
                <a:latin typeface="Times New Roman" panose="02020603050405020304" pitchFamily="18" charset="0"/>
                <a:sym typeface="Symbol" panose="05050102010706020507" pitchFamily="18" charset="2"/>
              </a:rPr>
              <a:t>800~1K</a:t>
            </a:r>
            <a:r>
              <a:rPr kumimoji="1" lang="zh-CN" altLang="en-US" sz="2400">
                <a:latin typeface="Times New Roman" panose="02020603050405020304" pitchFamily="18" charset="0"/>
                <a:sym typeface="Symbol" panose="05050102010706020507" pitchFamily="18" charset="2"/>
              </a:rPr>
              <a:t>。人体电阻还随电压升高而减小。</a:t>
            </a:r>
          </a:p>
        </p:txBody>
      </p:sp>
      <p:sp>
        <p:nvSpPr>
          <p:cNvPr id="169988" name="Rectangle 4"/>
          <p:cNvSpPr>
            <a:spLocks noChangeArrowheads="1"/>
          </p:cNvSpPr>
          <p:nvPr/>
        </p:nvSpPr>
        <p:spPr bwMode="auto">
          <a:xfrm>
            <a:off x="684213" y="3068638"/>
            <a:ext cx="80645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buClr>
                <a:srgbClr val="CC0099"/>
              </a:buClr>
              <a:buFont typeface="Wingdings" panose="05000000000000000000" pitchFamily="2" charset="2"/>
              <a:buChar char="l"/>
            </a:pPr>
            <a:r>
              <a:rPr kumimoji="1" lang="zh-CN" altLang="en-US" sz="2400">
                <a:solidFill>
                  <a:srgbClr val="FF0066"/>
                </a:solidFill>
                <a:latin typeface="Times New Roman" panose="02020603050405020304" pitchFamily="18" charset="0"/>
              </a:rPr>
              <a:t>电流大小与伤害程度：</a:t>
            </a:r>
            <a:r>
              <a:rPr kumimoji="1" lang="zh-CN" altLang="en-US" sz="2400"/>
              <a:t>触电电压越高，通过人体的电流就越大，也就越危险。</a:t>
            </a:r>
          </a:p>
          <a:p>
            <a:pPr eaLnBrk="1" hangingPunct="1"/>
            <a:r>
              <a:rPr kumimoji="1" lang="zh-CN" altLang="en-US" sz="2400">
                <a:solidFill>
                  <a:srgbClr val="000000"/>
                </a:solidFill>
              </a:rPr>
              <a:t>人体允许的</a:t>
            </a:r>
            <a:r>
              <a:rPr kumimoji="1" lang="zh-CN" altLang="en-US" sz="2400">
                <a:solidFill>
                  <a:srgbClr val="FF0066"/>
                </a:solidFill>
              </a:rPr>
              <a:t>安全工频电流： </a:t>
            </a:r>
            <a:r>
              <a:rPr kumimoji="1" lang="en-US" altLang="zh-CN" sz="2400">
                <a:solidFill>
                  <a:srgbClr val="FF0066"/>
                </a:solidFill>
              </a:rPr>
              <a:t>30mA</a:t>
            </a:r>
          </a:p>
          <a:p>
            <a:pPr eaLnBrk="1" hangingPunct="1"/>
            <a:r>
              <a:rPr kumimoji="1" lang="en-US" altLang="zh-CN" sz="2400">
                <a:solidFill>
                  <a:srgbClr val="FF0066"/>
                </a:solidFill>
              </a:rPr>
              <a:t> </a:t>
            </a:r>
            <a:r>
              <a:rPr kumimoji="1" lang="zh-CN" altLang="en-US" sz="2400">
                <a:solidFill>
                  <a:srgbClr val="FF0066"/>
                </a:solidFill>
              </a:rPr>
              <a:t>工频危险电流</a:t>
            </a:r>
            <a:r>
              <a:rPr kumimoji="1" lang="en-US" altLang="zh-CN" sz="2400">
                <a:solidFill>
                  <a:srgbClr val="FF0066"/>
                </a:solidFill>
              </a:rPr>
              <a:t>:  50mA</a:t>
            </a:r>
          </a:p>
        </p:txBody>
      </p:sp>
      <p:sp>
        <p:nvSpPr>
          <p:cNvPr id="169990" name="Rectangle 6"/>
          <p:cNvSpPr>
            <a:spLocks noChangeArrowheads="1"/>
          </p:cNvSpPr>
          <p:nvPr/>
        </p:nvSpPr>
        <p:spPr bwMode="auto">
          <a:xfrm>
            <a:off x="685800" y="4508500"/>
            <a:ext cx="8134350" cy="933450"/>
          </a:xfrm>
          <a:prstGeom prst="rect">
            <a:avLst/>
          </a:prstGeom>
          <a:noFill/>
          <a:ln w="9525">
            <a:noFill/>
            <a:miter lim="800000"/>
            <a:headEnd/>
            <a:tailEnd/>
          </a:ln>
          <a:effectLst/>
        </p:spPr>
        <p:txBody>
          <a:bodyPr>
            <a:spAutoFit/>
          </a:bodyPr>
          <a:lstStyle/>
          <a:p>
            <a:pPr eaLnBrk="1" hangingPunct="1">
              <a:lnSpc>
                <a:spcPct val="115000"/>
              </a:lnSpc>
              <a:buClr>
                <a:srgbClr val="CC0099"/>
              </a:buClr>
              <a:buFont typeface="Wingdings" pitchFamily="2" charset="2"/>
              <a:buChar char="l"/>
              <a:defRPr/>
            </a:pPr>
            <a:r>
              <a:rPr kumimoji="1" lang="zh-CN" altLang="en-US" sz="2400">
                <a:solidFill>
                  <a:srgbClr val="FF0066"/>
                </a:solidFill>
              </a:rPr>
              <a:t>电流持续时间与伤害程度：</a:t>
            </a:r>
            <a:r>
              <a:rPr kumimoji="1" lang="zh-CN" altLang="en-US" sz="2400">
                <a:solidFill>
                  <a:srgbClr val="000000"/>
                </a:solidFill>
              </a:rPr>
              <a:t>电流通过人体的时间愈长，则伤害愈大。</a:t>
            </a:r>
            <a:endParaRPr kumimoji="1" lang="zh-CN" altLang="en-US" sz="2400">
              <a:solidFill>
                <a:srgbClr val="003399"/>
              </a:solidFill>
              <a:effectLst>
                <a:outerShdw blurRad="38100" dist="38100" dir="2700000" algn="tl">
                  <a:srgbClr val="C0C0C0"/>
                </a:outerShdw>
              </a:effectLst>
            </a:endParaRPr>
          </a:p>
        </p:txBody>
      </p:sp>
      <p:sp>
        <p:nvSpPr>
          <p:cNvPr id="169999" name="Rectangle 15"/>
          <p:cNvSpPr>
            <a:spLocks noChangeArrowheads="1"/>
          </p:cNvSpPr>
          <p:nvPr/>
        </p:nvSpPr>
        <p:spPr bwMode="auto">
          <a:xfrm>
            <a:off x="2411413" y="5157788"/>
            <a:ext cx="5903912" cy="984250"/>
          </a:xfrm>
          <a:prstGeom prst="rect">
            <a:avLst/>
          </a:prstGeom>
          <a:solidFill>
            <a:srgbClr val="CC99FF">
              <a:alpha val="47842"/>
            </a:srgbClr>
          </a:solidFill>
          <a:ln w="38100">
            <a:solidFill>
              <a:srgbClr val="993366"/>
            </a:solidFill>
            <a:miter lim="800000"/>
            <a:headEnd/>
            <a:tailEnd/>
          </a:ln>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zh-CN" altLang="en-US" sz="2800">
                <a:latin typeface="Times New Roman" panose="02020603050405020304" pitchFamily="18" charset="0"/>
              </a:rPr>
              <a:t>人体电流与时间乘积的安全值</a:t>
            </a:r>
            <a:r>
              <a:rPr kumimoji="1" lang="en-US" altLang="zh-CN" sz="2800">
                <a:latin typeface="Times New Roman" panose="02020603050405020304" pitchFamily="18" charset="0"/>
              </a:rPr>
              <a:t>30mA·s</a:t>
            </a:r>
          </a:p>
        </p:txBody>
      </p:sp>
      <p:sp>
        <p:nvSpPr>
          <p:cNvPr id="26630" name="Rectangle 20"/>
          <p:cNvSpPr>
            <a:spLocks noChangeArrowheads="1"/>
          </p:cNvSpPr>
          <p:nvPr/>
        </p:nvSpPr>
        <p:spPr bwMode="auto">
          <a:xfrm>
            <a:off x="395288" y="908050"/>
            <a:ext cx="5761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宋体" panose="02010600030101010101" pitchFamily="2" charset="-122"/>
              </a:rPr>
              <a:t>触电</a:t>
            </a:r>
            <a:r>
              <a:rPr lang="zh-CN" altLang="en-US" sz="4000">
                <a:solidFill>
                  <a:srgbClr val="FF3300"/>
                </a:solidFill>
                <a:latin typeface="-윤체M" pitchFamily="18" charset="-127"/>
              </a:rPr>
              <a:t>危害</a:t>
            </a:r>
          </a:p>
        </p:txBody>
      </p:sp>
      <p:pic>
        <p:nvPicPr>
          <p:cNvPr id="2"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8001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69987"/>
                                        </p:tgtEl>
                                        <p:attrNameLst>
                                          <p:attrName>style.visibility</p:attrName>
                                        </p:attrNameLst>
                                      </p:cBhvr>
                                      <p:to>
                                        <p:strVal val="visible"/>
                                      </p:to>
                                    </p:set>
                                    <p:animEffect transition="in" filter="wipe(left)">
                                      <p:cBhvr>
                                        <p:cTn id="11" dur="500"/>
                                        <p:tgtEl>
                                          <p:spTgt spid="16998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9988"/>
                                        </p:tgtEl>
                                        <p:attrNameLst>
                                          <p:attrName>style.visibility</p:attrName>
                                        </p:attrNameLst>
                                      </p:cBhvr>
                                      <p:to>
                                        <p:strVal val="visible"/>
                                      </p:to>
                                    </p:set>
                                    <p:animEffect transition="in" filter="wipe(left)">
                                      <p:cBhvr>
                                        <p:cTn id="16" dur="500"/>
                                        <p:tgtEl>
                                          <p:spTgt spid="1699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9990"/>
                                        </p:tgtEl>
                                        <p:attrNameLst>
                                          <p:attrName>style.visibility</p:attrName>
                                        </p:attrNameLst>
                                      </p:cBhvr>
                                      <p:to>
                                        <p:strVal val="visible"/>
                                      </p:to>
                                    </p:set>
                                    <p:animEffect transition="in" filter="wipe(left)">
                                      <p:cBhvr>
                                        <p:cTn id="21" dur="500"/>
                                        <p:tgtEl>
                                          <p:spTgt spid="169990"/>
                                        </p:tgtEl>
                                      </p:cBhvr>
                                    </p:animEffect>
                                  </p:childTnLst>
                                </p:cTn>
                              </p:par>
                            </p:childTnLst>
                          </p:cTn>
                        </p:par>
                      </p:childTnLst>
                    </p:cTn>
                  </p:par>
                  <p:par>
                    <p:cTn id="22" fill="hold">
                      <p:stCondLst>
                        <p:cond delay="indefinite"/>
                      </p:stCondLst>
                      <p:childTnLst>
                        <p:par>
                          <p:cTn id="23" fill="hold">
                            <p:stCondLst>
                              <p:cond delay="0"/>
                            </p:stCondLst>
                            <p:childTnLst>
                              <p:par>
                                <p:cTn id="24" presetID="51" presetClass="entr" presetSubtype="0" fill="hold" grpId="0" nodeType="clickEffect">
                                  <p:stCondLst>
                                    <p:cond delay="0"/>
                                  </p:stCondLst>
                                  <p:childTnLst>
                                    <p:set>
                                      <p:cBhvr>
                                        <p:cTn id="25" dur="1" fill="hold">
                                          <p:stCondLst>
                                            <p:cond delay="0"/>
                                          </p:stCondLst>
                                        </p:cTn>
                                        <p:tgtEl>
                                          <p:spTgt spid="169999"/>
                                        </p:tgtEl>
                                        <p:attrNameLst>
                                          <p:attrName>style.visibility</p:attrName>
                                        </p:attrNameLst>
                                      </p:cBhvr>
                                      <p:to>
                                        <p:strVal val="visible"/>
                                      </p:to>
                                    </p:set>
                                    <p:animEffect transition="in" filter="fade">
                                      <p:cBhvr>
                                        <p:cTn id="26" dur="385" decel="100000"/>
                                        <p:tgtEl>
                                          <p:spTgt spid="169999"/>
                                        </p:tgtEl>
                                      </p:cBhvr>
                                    </p:animEffect>
                                    <p:animScale>
                                      <p:cBhvr>
                                        <p:cTn id="27" dur="385" decel="100000"/>
                                        <p:tgtEl>
                                          <p:spTgt spid="169999"/>
                                        </p:tgtEl>
                                      </p:cBhvr>
                                      <p:from x="10000" y="10000"/>
                                      <p:to x="200000" y="450000"/>
                                    </p:animScale>
                                    <p:animScale>
                                      <p:cBhvr>
                                        <p:cTn id="28" dur="615" accel="100000" fill="hold">
                                          <p:stCondLst>
                                            <p:cond delay="385"/>
                                          </p:stCondLst>
                                        </p:cTn>
                                        <p:tgtEl>
                                          <p:spTgt spid="169999"/>
                                        </p:tgtEl>
                                      </p:cBhvr>
                                      <p:from x="200000" y="450000"/>
                                      <p:to x="100000" y="100000"/>
                                    </p:animScale>
                                    <p:set>
                                      <p:cBhvr>
                                        <p:cTn id="29" dur="385" fill="hold"/>
                                        <p:tgtEl>
                                          <p:spTgt spid="169999"/>
                                        </p:tgtEl>
                                        <p:attrNameLst>
                                          <p:attrName>ppt_x</p:attrName>
                                        </p:attrNameLst>
                                      </p:cBhvr>
                                      <p:to>
                                        <p:strVal val="(0.5)"/>
                                      </p:to>
                                    </p:set>
                                    <p:anim from="(0.5)" to="(#ppt_x)" calcmode="lin" valueType="num">
                                      <p:cBhvr>
                                        <p:cTn id="30" dur="615" accel="100000" fill="hold">
                                          <p:stCondLst>
                                            <p:cond delay="385"/>
                                          </p:stCondLst>
                                        </p:cTn>
                                        <p:tgtEl>
                                          <p:spTgt spid="169999"/>
                                        </p:tgtEl>
                                        <p:attrNameLst>
                                          <p:attrName>ppt_x</p:attrName>
                                        </p:attrNameLst>
                                      </p:cBhvr>
                                    </p:anim>
                                    <p:set>
                                      <p:cBhvr>
                                        <p:cTn id="31" dur="385" fill="hold"/>
                                        <p:tgtEl>
                                          <p:spTgt spid="169999"/>
                                        </p:tgtEl>
                                        <p:attrNameLst>
                                          <p:attrName>ppt_y</p:attrName>
                                        </p:attrNameLst>
                                      </p:cBhvr>
                                      <p:to>
                                        <p:strVal val="(#ppt_y+0.4)"/>
                                      </p:to>
                                    </p:set>
                                    <p:anim from="(#ppt_y+0.4)" to="(#ppt_y)" calcmode="lin" valueType="num">
                                      <p:cBhvr>
                                        <p:cTn id="32" dur="615" accel="100000" fill="hold">
                                          <p:stCondLst>
                                            <p:cond delay="385"/>
                                          </p:stCondLst>
                                        </p:cTn>
                                        <p:tgtEl>
                                          <p:spTgt spid="16999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bldLst>
      <p:bldP spid="169987" grpId="0" autoUpdateAnimBg="0"/>
      <p:bldP spid="169988" grpId="0" autoUpdateAnimBg="0"/>
      <p:bldP spid="169990" grpId="0" autoUpdateAnimBg="0"/>
      <p:bldP spid="16999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5" name="Text Box 3"/>
          <p:cNvSpPr txBox="1">
            <a:spLocks noChangeArrowheads="1"/>
          </p:cNvSpPr>
          <p:nvPr/>
        </p:nvSpPr>
        <p:spPr bwMode="auto">
          <a:xfrm>
            <a:off x="468313" y="3644900"/>
            <a:ext cx="813593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rgbClr val="CC0099"/>
              </a:buClr>
              <a:buFont typeface="Wingdings" panose="05000000000000000000" pitchFamily="2" charset="2"/>
              <a:buChar char="l"/>
            </a:pPr>
            <a:r>
              <a:rPr kumimoji="1" lang="zh-CN" altLang="en-US" sz="2400">
                <a:solidFill>
                  <a:srgbClr val="FF0066"/>
                </a:solidFill>
                <a:latin typeface="Times New Roman" panose="02020603050405020304" pitchFamily="18" charset="0"/>
              </a:rPr>
              <a:t>电流的路径与伤害程度：</a:t>
            </a:r>
            <a:r>
              <a:rPr kumimoji="1" lang="zh-CN" altLang="en-US" sz="2400">
                <a:solidFill>
                  <a:srgbClr val="000000"/>
                </a:solidFill>
                <a:latin typeface="Times New Roman" panose="02020603050405020304" pitchFamily="18" charset="0"/>
              </a:rPr>
              <a:t>通过心脏会导致神经失常、心跳停止、血液循环中断，危险性最大。故电流路径从手到手、或从右手到左脚是最危险。</a:t>
            </a:r>
          </a:p>
        </p:txBody>
      </p:sp>
      <p:pic>
        <p:nvPicPr>
          <p:cNvPr id="28675" name="Picture 6" descr="AG00317_"/>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5013325"/>
            <a:ext cx="10080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10"/>
          <p:cNvSpPr>
            <a:spLocks noChangeArrowheads="1"/>
          </p:cNvSpPr>
          <p:nvPr/>
        </p:nvSpPr>
        <p:spPr bwMode="auto">
          <a:xfrm>
            <a:off x="468313" y="908050"/>
            <a:ext cx="5761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宋体" panose="02010600030101010101" pitchFamily="2" charset="-122"/>
              </a:rPr>
              <a:t>触电危害</a:t>
            </a:r>
          </a:p>
        </p:txBody>
      </p:sp>
      <p:sp>
        <p:nvSpPr>
          <p:cNvPr id="172043" name="Rectangle 11"/>
          <p:cNvSpPr>
            <a:spLocks noChangeArrowheads="1"/>
          </p:cNvSpPr>
          <p:nvPr/>
        </p:nvSpPr>
        <p:spPr bwMode="auto">
          <a:xfrm>
            <a:off x="468313" y="1916113"/>
            <a:ext cx="8131175" cy="1625600"/>
          </a:xfrm>
          <a:prstGeom prst="rect">
            <a:avLst/>
          </a:prstGeom>
          <a:noFill/>
          <a:ln w="9525">
            <a:noFill/>
            <a:miter lim="800000"/>
            <a:headEnd/>
            <a:tailEnd/>
          </a:ln>
          <a:effectLst/>
        </p:spPr>
        <p:txBody>
          <a:bodyPr>
            <a:spAutoFit/>
          </a:bodyPr>
          <a:lstStyle/>
          <a:p>
            <a:pPr eaLnBrk="1" hangingPunct="1">
              <a:buClr>
                <a:srgbClr val="CC0099"/>
              </a:buClr>
              <a:buFont typeface="Wingdings" pitchFamily="2" charset="2"/>
              <a:buChar char="l"/>
              <a:defRPr/>
            </a:pPr>
            <a:r>
              <a:rPr kumimoji="1" lang="zh-CN" altLang="en-US" sz="2400">
                <a:solidFill>
                  <a:srgbClr val="FF0066"/>
                </a:solidFill>
                <a:latin typeface="Times New Roman" pitchFamily="18" charset="0"/>
              </a:rPr>
              <a:t>电流频率与伤害程度：</a:t>
            </a:r>
            <a:r>
              <a:rPr kumimoji="1" lang="zh-CN" altLang="en-US" sz="2400"/>
              <a:t>电流频率在</a:t>
            </a:r>
            <a:r>
              <a:rPr kumimoji="1" lang="en-US" altLang="zh-CN" sz="2400"/>
              <a:t>40Hz ~ 100Hz</a:t>
            </a:r>
            <a:r>
              <a:rPr kumimoji="1" lang="zh-CN" altLang="en-US" sz="2400"/>
              <a:t>对人体的伤害最大。我们的工频市电为</a:t>
            </a:r>
            <a:r>
              <a:rPr kumimoji="1" lang="en-US" altLang="zh-CN" sz="2400"/>
              <a:t>50Hz</a:t>
            </a:r>
            <a:r>
              <a:rPr kumimoji="1" lang="zh-CN" altLang="en-US" sz="2400"/>
              <a:t>正处于这个范围内。</a:t>
            </a:r>
            <a:endParaRPr kumimoji="1" lang="en-US" altLang="en-US" sz="2400"/>
          </a:p>
          <a:p>
            <a:pPr eaLnBrk="1" hangingPunct="1">
              <a:spcBef>
                <a:spcPct val="20000"/>
              </a:spcBef>
              <a:defRPr/>
            </a:pPr>
            <a:r>
              <a:rPr kumimoji="1" lang="zh-CN" altLang="en-US" sz="2400">
                <a:solidFill>
                  <a:srgbClr val="000000"/>
                </a:solidFill>
              </a:rPr>
              <a:t>    实践证明，直流电对血液有分解作用，而高频电流对人体危害很小，可以用于医疗保健等。</a:t>
            </a:r>
            <a:endParaRPr kumimoji="1" lang="zh-CN" altLang="en-US" sz="2400">
              <a:solidFill>
                <a:srgbClr val="003399"/>
              </a:solidFill>
              <a:effectLst>
                <a:outerShdw blurRad="38100" dist="38100" dir="2700000" algn="tl">
                  <a:srgbClr val="C0C0C0"/>
                </a:outerShdw>
              </a:effectLst>
              <a:latin typeface="Times New Roman" pitchFamily="18" charset="0"/>
            </a:endParaRPr>
          </a:p>
        </p:txBody>
      </p:sp>
      <p:pic>
        <p:nvPicPr>
          <p:cNvPr id="2"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0054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2043"/>
                                        </p:tgtEl>
                                        <p:attrNameLst>
                                          <p:attrName>style.visibility</p:attrName>
                                        </p:attrNameLst>
                                      </p:cBhvr>
                                      <p:to>
                                        <p:strVal val="visible"/>
                                      </p:to>
                                    </p:set>
                                    <p:animEffect transition="in" filter="wipe(left)">
                                      <p:cBhvr>
                                        <p:cTn id="11" dur="500"/>
                                        <p:tgtEl>
                                          <p:spTgt spid="1720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2035"/>
                                        </p:tgtEl>
                                        <p:attrNameLst>
                                          <p:attrName>style.visibility</p:attrName>
                                        </p:attrNameLst>
                                      </p:cBhvr>
                                      <p:to>
                                        <p:strVal val="visible"/>
                                      </p:to>
                                    </p:set>
                                    <p:animEffect transition="in" filter="wipe(left)">
                                      <p:cBhvr>
                                        <p:cTn id="16" dur="5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72035" grpId="0" autoUpdateAnimBg="0"/>
      <p:bldP spid="17204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bwMode="auto">
          <a:xfrm>
            <a:off x="539750" y="836613"/>
            <a:ext cx="5761038" cy="79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smtClean="0">
                <a:solidFill>
                  <a:srgbClr val="FF3300"/>
                </a:solidFill>
              </a:rPr>
              <a:t>触电危害</a:t>
            </a:r>
          </a:p>
        </p:txBody>
      </p:sp>
      <p:sp>
        <p:nvSpPr>
          <p:cNvPr id="203781" name="Text Box 5"/>
          <p:cNvSpPr txBox="1">
            <a:spLocks noChangeArrowheads="1"/>
          </p:cNvSpPr>
          <p:nvPr/>
        </p:nvSpPr>
        <p:spPr bwMode="auto">
          <a:xfrm>
            <a:off x="611188" y="1801813"/>
            <a:ext cx="7777162"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CC0099"/>
              </a:buClr>
              <a:buFont typeface="Wingdings" panose="05000000000000000000" pitchFamily="2" charset="2"/>
              <a:buChar char="l"/>
            </a:pPr>
            <a:r>
              <a:rPr kumimoji="1" lang="zh-CN" altLang="en-US" sz="2400">
                <a:latin typeface="宋体" panose="02010600030101010101" pitchFamily="2" charset="-122"/>
              </a:rPr>
              <a:t>安全电压（</a:t>
            </a:r>
            <a:r>
              <a:rPr kumimoji="1" lang="en-US" altLang="zh-CN" sz="2400">
                <a:latin typeface="宋体" panose="02010600030101010101" pitchFamily="2" charset="-122"/>
              </a:rPr>
              <a:t>GB3805-83</a:t>
            </a:r>
            <a:r>
              <a:rPr kumimoji="1" lang="zh-CN" altLang="en-US" sz="2400">
                <a:latin typeface="宋体" panose="02010600030101010101" pitchFamily="2" charset="-122"/>
              </a:rPr>
              <a:t>）</a:t>
            </a:r>
            <a:r>
              <a:rPr kumimoji="1" lang="en-US" altLang="zh-CN" sz="2400">
                <a:latin typeface="宋体" panose="02010600030101010101" pitchFamily="2" charset="-122"/>
              </a:rPr>
              <a:t>——</a:t>
            </a:r>
            <a:r>
              <a:rPr lang="zh-CN" altLang="en-US" sz="2400">
                <a:latin typeface="宋体" panose="02010600030101010101" pitchFamily="2" charset="-122"/>
              </a:rPr>
              <a:t>为防止触电事故而采用的由特定电源供电的电压系列。</a:t>
            </a:r>
          </a:p>
          <a:p>
            <a:pPr eaLnBrk="1" hangingPunct="1">
              <a:spcBef>
                <a:spcPct val="50000"/>
              </a:spcBef>
              <a:buClr>
                <a:srgbClr val="CC0099"/>
              </a:buClr>
              <a:buFont typeface="Wingdings" panose="05000000000000000000" pitchFamily="2" charset="2"/>
              <a:buChar char="l"/>
            </a:pPr>
            <a:r>
              <a:rPr lang="zh-CN" altLang="en-US" sz="2400">
                <a:latin typeface="宋体" panose="02010600030101010101" pitchFamily="2" charset="-122"/>
              </a:rPr>
              <a:t>安全电压额定值的等级为</a:t>
            </a:r>
            <a:r>
              <a:rPr lang="en-US" altLang="zh-CN" sz="2400">
                <a:latin typeface="宋体" panose="02010600030101010101" pitchFamily="2" charset="-122"/>
              </a:rPr>
              <a:t>42</a:t>
            </a:r>
            <a:r>
              <a:rPr lang="zh-CN" altLang="en-US" sz="2400">
                <a:latin typeface="宋体" panose="02010600030101010101" pitchFamily="2" charset="-122"/>
              </a:rPr>
              <a:t>，</a:t>
            </a:r>
            <a:r>
              <a:rPr lang="en-US" altLang="zh-CN" sz="2400">
                <a:latin typeface="宋体" panose="02010600030101010101" pitchFamily="2" charset="-122"/>
              </a:rPr>
              <a:t>36</a:t>
            </a:r>
            <a:r>
              <a:rPr lang="zh-CN" altLang="en-US" sz="2400">
                <a:latin typeface="宋体" panose="02010600030101010101" pitchFamily="2" charset="-122"/>
              </a:rPr>
              <a:t>，</a:t>
            </a:r>
            <a:r>
              <a:rPr lang="en-US" altLang="zh-CN" sz="2400">
                <a:latin typeface="宋体" panose="02010600030101010101" pitchFamily="2" charset="-122"/>
              </a:rPr>
              <a:t>24</a:t>
            </a:r>
            <a:r>
              <a:rPr lang="zh-CN" altLang="en-US" sz="2400">
                <a:latin typeface="宋体" panose="02010600030101010101" pitchFamily="2" charset="-122"/>
              </a:rPr>
              <a:t>，</a:t>
            </a:r>
            <a:r>
              <a:rPr lang="en-US" altLang="zh-CN" sz="2400">
                <a:latin typeface="宋体" panose="02010600030101010101" pitchFamily="2" charset="-122"/>
              </a:rPr>
              <a:t>12</a:t>
            </a:r>
            <a:r>
              <a:rPr lang="zh-CN" altLang="en-US" sz="2400">
                <a:latin typeface="宋体" panose="02010600030101010101" pitchFamily="2" charset="-122"/>
              </a:rPr>
              <a:t>，</a:t>
            </a:r>
            <a:r>
              <a:rPr lang="en-US" altLang="zh-CN" sz="2400">
                <a:latin typeface="宋体" panose="02010600030101010101" pitchFamily="2" charset="-122"/>
              </a:rPr>
              <a:t>6V</a:t>
            </a:r>
            <a:r>
              <a:rPr lang="zh-CN" altLang="en-US" sz="2400">
                <a:latin typeface="宋体" panose="02010600030101010101" pitchFamily="2" charset="-122"/>
              </a:rPr>
              <a:t>。</a:t>
            </a:r>
          </a:p>
          <a:p>
            <a:pPr eaLnBrk="1" hangingPunct="1">
              <a:spcBef>
                <a:spcPct val="50000"/>
              </a:spcBef>
              <a:buClr>
                <a:srgbClr val="CC0099"/>
              </a:buClr>
              <a:buFont typeface="Wingdings" panose="05000000000000000000" pitchFamily="2" charset="2"/>
              <a:buChar char="l"/>
            </a:pPr>
            <a:r>
              <a:rPr lang="zh-CN" altLang="en-US" sz="2400">
                <a:latin typeface="宋体" panose="02010600030101010101" pitchFamily="2" charset="-122"/>
              </a:rPr>
              <a:t>我国规定</a:t>
            </a:r>
            <a:r>
              <a:rPr lang="zh-CN" altLang="en-US" sz="2400">
                <a:solidFill>
                  <a:srgbClr val="FF0066"/>
                </a:solidFill>
                <a:latin typeface="宋体" panose="02010600030101010101" pitchFamily="2" charset="-122"/>
              </a:rPr>
              <a:t>常用安全电压为</a:t>
            </a:r>
            <a:r>
              <a:rPr lang="en-US" altLang="zh-CN" sz="2400">
                <a:solidFill>
                  <a:srgbClr val="FF0066"/>
                </a:solidFill>
                <a:latin typeface="宋体" panose="02010600030101010101" pitchFamily="2" charset="-122"/>
              </a:rPr>
              <a:t>36V</a:t>
            </a:r>
            <a:r>
              <a:rPr lang="zh-CN" altLang="en-US" sz="2400">
                <a:solidFill>
                  <a:srgbClr val="FF0066"/>
                </a:solidFill>
                <a:latin typeface="宋体" panose="02010600030101010101" pitchFamily="2" charset="-122"/>
              </a:rPr>
              <a:t>或者</a:t>
            </a:r>
            <a:r>
              <a:rPr lang="en-US" altLang="zh-CN" sz="2400">
                <a:solidFill>
                  <a:srgbClr val="FF0066"/>
                </a:solidFill>
                <a:latin typeface="宋体" panose="02010600030101010101" pitchFamily="2" charset="-122"/>
              </a:rPr>
              <a:t>24V</a:t>
            </a:r>
            <a:r>
              <a:rPr lang="zh-CN" altLang="en-US" sz="2400">
                <a:latin typeface="宋体" panose="02010600030101010101" pitchFamily="2" charset="-122"/>
              </a:rPr>
              <a:t>，特别危险场所用</a:t>
            </a:r>
            <a:r>
              <a:rPr lang="en-US" altLang="zh-CN" sz="2400">
                <a:latin typeface="宋体" panose="02010600030101010101" pitchFamily="2" charset="-122"/>
              </a:rPr>
              <a:t>12V.</a:t>
            </a:r>
          </a:p>
          <a:p>
            <a:pPr eaLnBrk="1" hangingPunct="1">
              <a:spcBef>
                <a:spcPct val="50000"/>
              </a:spcBef>
              <a:buClr>
                <a:srgbClr val="CC0099"/>
              </a:buClr>
              <a:buFont typeface="Wingdings" panose="05000000000000000000" pitchFamily="2" charset="2"/>
              <a:buChar char="l"/>
            </a:pPr>
            <a:r>
              <a:rPr lang="zh-CN" altLang="en-US" sz="2400">
                <a:latin typeface="宋体" panose="02010600030101010101" pitchFamily="2" charset="-122"/>
              </a:rPr>
              <a:t>当电气设备采用了超过</a:t>
            </a:r>
            <a:r>
              <a:rPr lang="en-US" altLang="zh-CN" sz="2400">
                <a:latin typeface="宋体" panose="02010600030101010101" pitchFamily="2" charset="-122"/>
              </a:rPr>
              <a:t>24V</a:t>
            </a:r>
            <a:r>
              <a:rPr lang="zh-CN" altLang="en-US" sz="2400">
                <a:latin typeface="宋体" panose="02010600030101010101" pitchFamily="2" charset="-122"/>
              </a:rPr>
              <a:t>的安全电压时，必须采取防直接接触带电体的保护措施。 </a:t>
            </a:r>
          </a:p>
          <a:p>
            <a:pPr eaLnBrk="1" hangingPunct="1">
              <a:spcBef>
                <a:spcPct val="50000"/>
              </a:spcBef>
              <a:buClr>
                <a:srgbClr val="CC0099"/>
              </a:buClr>
              <a:buFont typeface="Wingdings" panose="05000000000000000000" pitchFamily="2" charset="2"/>
              <a:buChar char="l"/>
            </a:pPr>
            <a:endParaRPr lang="zh-CN" altLang="en-US" sz="2400">
              <a:latin typeface="宋体" panose="02010600030101010101" pitchFamily="2" charset="-122"/>
            </a:endParaRPr>
          </a:p>
          <a:p>
            <a:pPr eaLnBrk="1" hangingPunct="1">
              <a:spcBef>
                <a:spcPct val="50000"/>
              </a:spcBef>
              <a:buClr>
                <a:srgbClr val="CC0099"/>
              </a:buClr>
              <a:buFont typeface="Wingdings" panose="05000000000000000000" pitchFamily="2" charset="2"/>
              <a:buChar char="l"/>
            </a:pPr>
            <a:endParaRPr lang="en-US" altLang="zh-CN" sz="2400">
              <a:latin typeface="宋体" panose="02010600030101010101" pitchFamily="2" charset="-122"/>
            </a:endParaRPr>
          </a:p>
        </p:txBody>
      </p:sp>
      <p:pic>
        <p:nvPicPr>
          <p:cNvPr id="2" nam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5354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03781">
                                            <p:txEl>
                                              <p:pRg st="0" end="0"/>
                                            </p:txEl>
                                          </p:spTgt>
                                        </p:tgtEl>
                                        <p:attrNameLst>
                                          <p:attrName>style.visibility</p:attrName>
                                        </p:attrNameLst>
                                      </p:cBhvr>
                                      <p:to>
                                        <p:strVal val="visible"/>
                                      </p:to>
                                    </p:set>
                                    <p:animEffect transition="in" filter="blinds(horizontal)">
                                      <p:cBhvr>
                                        <p:cTn id="11" dur="500"/>
                                        <p:tgtEl>
                                          <p:spTgt spid="20378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3781">
                                            <p:txEl>
                                              <p:pRg st="1" end="1"/>
                                            </p:txEl>
                                          </p:spTgt>
                                        </p:tgtEl>
                                        <p:attrNameLst>
                                          <p:attrName>style.visibility</p:attrName>
                                        </p:attrNameLst>
                                      </p:cBhvr>
                                      <p:to>
                                        <p:strVal val="visible"/>
                                      </p:to>
                                    </p:set>
                                    <p:animEffect transition="in" filter="blinds(horizontal)">
                                      <p:cBhvr>
                                        <p:cTn id="16" dur="500"/>
                                        <p:tgtEl>
                                          <p:spTgt spid="20378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3781">
                                            <p:txEl>
                                              <p:pRg st="2" end="2"/>
                                            </p:txEl>
                                          </p:spTgt>
                                        </p:tgtEl>
                                        <p:attrNameLst>
                                          <p:attrName>style.visibility</p:attrName>
                                        </p:attrNameLst>
                                      </p:cBhvr>
                                      <p:to>
                                        <p:strVal val="visible"/>
                                      </p:to>
                                    </p:set>
                                    <p:animEffect transition="in" filter="blinds(horizontal)">
                                      <p:cBhvr>
                                        <p:cTn id="21" dur="500"/>
                                        <p:tgtEl>
                                          <p:spTgt spid="20378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3781">
                                            <p:txEl>
                                              <p:pRg st="3" end="3"/>
                                            </p:txEl>
                                          </p:spTgt>
                                        </p:tgtEl>
                                        <p:attrNameLst>
                                          <p:attrName>style.visibility</p:attrName>
                                        </p:attrNameLst>
                                      </p:cBhvr>
                                      <p:to>
                                        <p:strVal val="visible"/>
                                      </p:to>
                                    </p:set>
                                    <p:animEffect transition="in" filter="blinds(horizontal)">
                                      <p:cBhvr>
                                        <p:cTn id="26" dur="500"/>
                                        <p:tgtEl>
                                          <p:spTgt spid="2037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bwMode="auto">
          <a:xfrm>
            <a:off x="323850" y="1030288"/>
            <a:ext cx="7793038"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rPr>
              <a:t>触电事故原因</a:t>
            </a:r>
          </a:p>
        </p:txBody>
      </p:sp>
      <p:sp>
        <p:nvSpPr>
          <p:cNvPr id="186372" name="Rectangle 4"/>
          <p:cNvSpPr>
            <a:spLocks noGrp="1" noChangeArrowheads="1"/>
          </p:cNvSpPr>
          <p:nvPr>
            <p:ph type="body" sz="half" idx="1"/>
          </p:nvPr>
        </p:nvSpPr>
        <p:spPr bwMode="auto">
          <a:xfrm>
            <a:off x="822325" y="2060575"/>
            <a:ext cx="7566025" cy="2274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SzPct val="80000"/>
              <a:buFont typeface="Wingdings" panose="05000000000000000000" pitchFamily="2" charset="2"/>
              <a:buChar char="l"/>
            </a:pPr>
            <a:r>
              <a:rPr lang="zh-CN" altLang="en-US" b="1" smtClean="0">
                <a:latin typeface="宋体" panose="02010600030101010101" pitchFamily="2" charset="-122"/>
              </a:rPr>
              <a:t>安全意识薄弱，忽略安全制度，违章操作。</a:t>
            </a:r>
          </a:p>
          <a:p>
            <a:pPr eaLnBrk="1" hangingPunct="1">
              <a:buClr>
                <a:srgbClr val="CC0099"/>
              </a:buClr>
              <a:buSzPct val="80000"/>
              <a:buFont typeface="Wingdings" panose="05000000000000000000" pitchFamily="2" charset="2"/>
              <a:buChar char="l"/>
            </a:pPr>
            <a:r>
              <a:rPr lang="zh-CN" altLang="en-US" b="1" smtClean="0">
                <a:latin typeface="宋体" panose="02010600030101010101" pitchFamily="2" charset="-122"/>
              </a:rPr>
              <a:t>安全措施不到位。</a:t>
            </a:r>
          </a:p>
          <a:p>
            <a:pPr eaLnBrk="1" hangingPunct="1">
              <a:buClr>
                <a:srgbClr val="CC0099"/>
              </a:buClr>
              <a:buSzPct val="80000"/>
              <a:buFont typeface="Wingdings" panose="05000000000000000000" pitchFamily="2" charset="2"/>
              <a:buChar char="l"/>
            </a:pPr>
            <a:r>
              <a:rPr lang="zh-CN" altLang="en-US" b="1" smtClean="0">
                <a:latin typeface="宋体" panose="02010600030101010101" pitchFamily="2" charset="-122"/>
              </a:rPr>
              <a:t>产品质量不过关。</a:t>
            </a:r>
          </a:p>
          <a:p>
            <a:pPr eaLnBrk="1" hangingPunct="1">
              <a:buClr>
                <a:srgbClr val="CC0099"/>
              </a:buClr>
              <a:buSzPct val="80000"/>
              <a:buFont typeface="Wingdings" panose="05000000000000000000" pitchFamily="2" charset="2"/>
              <a:buChar char="l"/>
            </a:pPr>
            <a:r>
              <a:rPr lang="zh-CN" altLang="en-US" b="1" smtClean="0">
                <a:latin typeface="宋体" panose="02010600030101010101" pitchFamily="2" charset="-122"/>
              </a:rPr>
              <a:t>其它因素</a:t>
            </a:r>
            <a:r>
              <a:rPr lang="en-US" altLang="zh-CN" b="1" smtClean="0">
                <a:latin typeface="宋体" panose="02010600030101010101" pitchFamily="2" charset="-122"/>
              </a:rPr>
              <a:t>(</a:t>
            </a:r>
            <a:r>
              <a:rPr lang="zh-CN" altLang="en-US" b="1" smtClean="0">
                <a:latin typeface="宋体" panose="02010600030101010101" pitchFamily="2" charset="-122"/>
              </a:rPr>
              <a:t>台风、雷电、静电</a:t>
            </a:r>
            <a:r>
              <a:rPr lang="en-US" altLang="zh-CN" b="1" smtClean="0">
                <a:latin typeface="宋体" panose="02010600030101010101" pitchFamily="2" charset="-122"/>
              </a:rPr>
              <a:t>)</a:t>
            </a:r>
            <a:r>
              <a:rPr lang="zh-CN" altLang="en-US" b="1" smtClean="0">
                <a:latin typeface="宋体" panose="02010600030101010101" pitchFamily="2" charset="-122"/>
              </a:rPr>
              <a:t>。</a:t>
            </a:r>
          </a:p>
        </p:txBody>
      </p:sp>
      <p:pic>
        <p:nvPicPr>
          <p:cNvPr id="32772" name="Picture 13" descr="BD0671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724400"/>
            <a:ext cx="1757363"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902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86372">
                                            <p:txEl>
                                              <p:pRg st="0" end="0"/>
                                            </p:txEl>
                                          </p:spTgt>
                                        </p:tgtEl>
                                        <p:attrNameLst>
                                          <p:attrName>style.visibility</p:attrName>
                                        </p:attrNameLst>
                                      </p:cBhvr>
                                      <p:to>
                                        <p:strVal val="visible"/>
                                      </p:to>
                                    </p:set>
                                    <p:animEffect transition="in" filter="blinds(horizontal)">
                                      <p:cBhvr>
                                        <p:cTn id="11" dur="500"/>
                                        <p:tgtEl>
                                          <p:spTgt spid="1863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6372">
                                            <p:txEl>
                                              <p:pRg st="1" end="1"/>
                                            </p:txEl>
                                          </p:spTgt>
                                        </p:tgtEl>
                                        <p:attrNameLst>
                                          <p:attrName>style.visibility</p:attrName>
                                        </p:attrNameLst>
                                      </p:cBhvr>
                                      <p:to>
                                        <p:strVal val="visible"/>
                                      </p:to>
                                    </p:set>
                                    <p:animEffect transition="in" filter="blinds(horizontal)">
                                      <p:cBhvr>
                                        <p:cTn id="16" dur="500"/>
                                        <p:tgtEl>
                                          <p:spTgt spid="1863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6372">
                                            <p:txEl>
                                              <p:pRg st="2" end="2"/>
                                            </p:txEl>
                                          </p:spTgt>
                                        </p:tgtEl>
                                        <p:attrNameLst>
                                          <p:attrName>style.visibility</p:attrName>
                                        </p:attrNameLst>
                                      </p:cBhvr>
                                      <p:to>
                                        <p:strVal val="visible"/>
                                      </p:to>
                                    </p:set>
                                    <p:animEffect transition="in" filter="blinds(horizontal)">
                                      <p:cBhvr>
                                        <p:cTn id="21" dur="500"/>
                                        <p:tgtEl>
                                          <p:spTgt spid="1863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6372">
                                            <p:txEl>
                                              <p:pRg st="3" end="3"/>
                                            </p:txEl>
                                          </p:spTgt>
                                        </p:tgtEl>
                                        <p:attrNameLst>
                                          <p:attrName>style.visibility</p:attrName>
                                        </p:attrNameLst>
                                      </p:cBhvr>
                                      <p:to>
                                        <p:strVal val="visible"/>
                                      </p:to>
                                    </p:set>
                                    <p:animEffect transition="in" filter="blinds(horizontal)">
                                      <p:cBhvr>
                                        <p:cTn id="26" dur="500"/>
                                        <p:tgtEl>
                                          <p:spTgt spid="1863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zh-CN" dirty="0" smtClean="0"/>
          </a:p>
        </p:txBody>
      </p:sp>
      <p:sp>
        <p:nvSpPr>
          <p:cNvPr id="260100" name="Oval 4"/>
          <p:cNvSpPr>
            <a:spLocks noChangeArrowheads="1"/>
          </p:cNvSpPr>
          <p:nvPr/>
        </p:nvSpPr>
        <p:spPr bwMode="auto">
          <a:xfrm>
            <a:off x="4030663" y="3330575"/>
            <a:ext cx="2197520" cy="73501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chemeClr val="accent2"/>
                </a:solidFill>
              </a:rPr>
              <a:t>安全技术</a:t>
            </a:r>
          </a:p>
        </p:txBody>
      </p:sp>
      <p:sp>
        <p:nvSpPr>
          <p:cNvPr id="260101" name="Oval 5"/>
          <p:cNvSpPr>
            <a:spLocks noChangeArrowheads="1"/>
          </p:cNvSpPr>
          <p:nvPr/>
        </p:nvSpPr>
        <p:spPr bwMode="auto">
          <a:xfrm>
            <a:off x="1187624" y="3211513"/>
            <a:ext cx="2233439" cy="1008062"/>
          </a:xfrm>
          <a:prstGeom prst="ellipse">
            <a:avLst/>
          </a:prstGeom>
          <a:solidFill>
            <a:srgbClr val="FF00FF">
              <a:alpha val="50980"/>
            </a:srgbClr>
          </a:solidFill>
          <a:ln w="28575">
            <a:solidFill>
              <a:schemeClr val="tx1"/>
            </a:solidFill>
            <a:round/>
            <a:headEnd/>
            <a:tailEnd/>
          </a:ln>
        </p:spPr>
        <p:txBody>
          <a:bodyPr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dirty="0"/>
              <a:t>安全用电</a:t>
            </a:r>
          </a:p>
        </p:txBody>
      </p:sp>
      <p:sp>
        <p:nvSpPr>
          <p:cNvPr id="260102" name="Oval 6"/>
          <p:cNvSpPr>
            <a:spLocks noChangeArrowheads="1"/>
          </p:cNvSpPr>
          <p:nvPr/>
        </p:nvSpPr>
        <p:spPr bwMode="auto">
          <a:xfrm>
            <a:off x="4030663" y="2054275"/>
            <a:ext cx="2197520" cy="64918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669900"/>
                </a:solidFill>
              </a:rPr>
              <a:t>安全意识</a:t>
            </a:r>
          </a:p>
        </p:txBody>
      </p:sp>
      <p:sp>
        <p:nvSpPr>
          <p:cNvPr id="260103" name="Oval 7"/>
          <p:cNvSpPr>
            <a:spLocks noChangeArrowheads="1"/>
          </p:cNvSpPr>
          <p:nvPr/>
        </p:nvSpPr>
        <p:spPr bwMode="auto">
          <a:xfrm>
            <a:off x="4030663" y="2609850"/>
            <a:ext cx="2197520" cy="79216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3300"/>
                </a:solidFill>
              </a:rPr>
              <a:t>安全制度</a:t>
            </a:r>
          </a:p>
        </p:txBody>
      </p:sp>
      <p:sp>
        <p:nvSpPr>
          <p:cNvPr id="260104" name="Oval 8"/>
          <p:cNvSpPr>
            <a:spLocks noChangeArrowheads="1"/>
          </p:cNvSpPr>
          <p:nvPr/>
        </p:nvSpPr>
        <p:spPr bwMode="auto">
          <a:xfrm>
            <a:off x="4138612" y="3978275"/>
            <a:ext cx="2089571" cy="720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6600CC"/>
                </a:solidFill>
              </a:rPr>
              <a:t>安全产品</a:t>
            </a:r>
          </a:p>
        </p:txBody>
      </p:sp>
      <p:cxnSp>
        <p:nvCxnSpPr>
          <p:cNvPr id="260105" name="AutoShape 9"/>
          <p:cNvCxnSpPr>
            <a:cxnSpLocks noChangeShapeType="1"/>
            <a:stCxn id="260101" idx="0"/>
            <a:endCxn id="260102" idx="2"/>
          </p:cNvCxnSpPr>
          <p:nvPr/>
        </p:nvCxnSpPr>
        <p:spPr bwMode="auto">
          <a:xfrm flipV="1">
            <a:off x="2304344" y="2378869"/>
            <a:ext cx="1726319" cy="832644"/>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0106" name="AutoShape 10"/>
          <p:cNvCxnSpPr>
            <a:cxnSpLocks noChangeShapeType="1"/>
            <a:stCxn id="260101" idx="7"/>
            <a:endCxn id="260103" idx="2"/>
          </p:cNvCxnSpPr>
          <p:nvPr/>
        </p:nvCxnSpPr>
        <p:spPr bwMode="auto">
          <a:xfrm flipV="1">
            <a:off x="3093983" y="3005932"/>
            <a:ext cx="936680" cy="35320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0107" name="AutoShape 11"/>
          <p:cNvCxnSpPr>
            <a:cxnSpLocks noChangeShapeType="1"/>
            <a:stCxn id="260101" idx="6"/>
            <a:endCxn id="260100" idx="2"/>
          </p:cNvCxnSpPr>
          <p:nvPr/>
        </p:nvCxnSpPr>
        <p:spPr bwMode="auto">
          <a:xfrm flipV="1">
            <a:off x="3421063" y="3698082"/>
            <a:ext cx="609600" cy="1746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0108" name="AutoShape 12"/>
          <p:cNvCxnSpPr>
            <a:cxnSpLocks noChangeShapeType="1"/>
            <a:stCxn id="260101" idx="5"/>
            <a:endCxn id="260104" idx="2"/>
          </p:cNvCxnSpPr>
          <p:nvPr/>
        </p:nvCxnSpPr>
        <p:spPr bwMode="auto">
          <a:xfrm>
            <a:off x="3093983" y="4071948"/>
            <a:ext cx="1044629" cy="26669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0109" name="Oval 13"/>
          <p:cNvSpPr>
            <a:spLocks noChangeArrowheads="1"/>
          </p:cNvSpPr>
          <p:nvPr/>
        </p:nvSpPr>
        <p:spPr bwMode="auto">
          <a:xfrm>
            <a:off x="4137025" y="4627563"/>
            <a:ext cx="2091158" cy="720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800080"/>
                </a:solidFill>
              </a:rPr>
              <a:t>其它因素</a:t>
            </a:r>
          </a:p>
        </p:txBody>
      </p:sp>
      <p:cxnSp>
        <p:nvCxnSpPr>
          <p:cNvPr id="260110" name="AutoShape 14"/>
          <p:cNvCxnSpPr>
            <a:cxnSpLocks noChangeShapeType="1"/>
            <a:stCxn id="260101" idx="4"/>
            <a:endCxn id="260109" idx="2"/>
          </p:cNvCxnSpPr>
          <p:nvPr/>
        </p:nvCxnSpPr>
        <p:spPr bwMode="auto">
          <a:xfrm>
            <a:off x="2304344" y="4219575"/>
            <a:ext cx="1832681" cy="768351"/>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806" name="Rectangle 15"/>
          <p:cNvSpPr>
            <a:spLocks noChangeArrowheads="1"/>
          </p:cNvSpPr>
          <p:nvPr/>
        </p:nvSpPr>
        <p:spPr bwMode="auto">
          <a:xfrm>
            <a:off x="539750" y="1143000"/>
            <a:ext cx="2219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zh-CN" altLang="en-US" sz="4000">
                <a:solidFill>
                  <a:srgbClr val="FF3300"/>
                </a:solidFill>
              </a:rPr>
              <a:t>安全用电</a:t>
            </a:r>
          </a:p>
        </p:txBody>
      </p:sp>
      <p:pic>
        <p:nvPicPr>
          <p:cNvPr id="11" nam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252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0101"/>
                                        </p:tgtEl>
                                        <p:attrNameLst>
                                          <p:attrName>style.visibility</p:attrName>
                                        </p:attrNameLst>
                                      </p:cBhvr>
                                      <p:to>
                                        <p:strVal val="visible"/>
                                      </p:to>
                                    </p:set>
                                    <p:animEffect transition="in" filter="wipe(left)">
                                      <p:cBhvr>
                                        <p:cTn id="11" dur="500"/>
                                        <p:tgtEl>
                                          <p:spTgt spid="2601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0105"/>
                                        </p:tgtEl>
                                        <p:attrNameLst>
                                          <p:attrName>style.visibility</p:attrName>
                                        </p:attrNameLst>
                                      </p:cBhvr>
                                      <p:to>
                                        <p:strVal val="visible"/>
                                      </p:to>
                                    </p:set>
                                    <p:animEffect transition="in" filter="wipe(left)">
                                      <p:cBhvr>
                                        <p:cTn id="16" dur="500"/>
                                        <p:tgtEl>
                                          <p:spTgt spid="26010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0102"/>
                                        </p:tgtEl>
                                        <p:attrNameLst>
                                          <p:attrName>style.visibility</p:attrName>
                                        </p:attrNameLst>
                                      </p:cBhvr>
                                      <p:to>
                                        <p:strVal val="visible"/>
                                      </p:to>
                                    </p:set>
                                    <p:animEffect transition="in" filter="wipe(left)">
                                      <p:cBhvr>
                                        <p:cTn id="19" dur="500"/>
                                        <p:tgtEl>
                                          <p:spTgt spid="26010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0106"/>
                                        </p:tgtEl>
                                        <p:attrNameLst>
                                          <p:attrName>style.visibility</p:attrName>
                                        </p:attrNameLst>
                                      </p:cBhvr>
                                      <p:to>
                                        <p:strVal val="visible"/>
                                      </p:to>
                                    </p:set>
                                    <p:animEffect transition="in" filter="wipe(left)">
                                      <p:cBhvr>
                                        <p:cTn id="24" dur="500"/>
                                        <p:tgtEl>
                                          <p:spTgt spid="26010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0103"/>
                                        </p:tgtEl>
                                        <p:attrNameLst>
                                          <p:attrName>style.visibility</p:attrName>
                                        </p:attrNameLst>
                                      </p:cBhvr>
                                      <p:to>
                                        <p:strVal val="visible"/>
                                      </p:to>
                                    </p:set>
                                    <p:animEffect transition="in" filter="wipe(left)">
                                      <p:cBhvr>
                                        <p:cTn id="27" dur="500"/>
                                        <p:tgtEl>
                                          <p:spTgt spid="260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0107"/>
                                        </p:tgtEl>
                                        <p:attrNameLst>
                                          <p:attrName>style.visibility</p:attrName>
                                        </p:attrNameLst>
                                      </p:cBhvr>
                                      <p:to>
                                        <p:strVal val="visible"/>
                                      </p:to>
                                    </p:set>
                                    <p:animEffect transition="in" filter="wipe(down)">
                                      <p:cBhvr>
                                        <p:cTn id="32" dur="500"/>
                                        <p:tgtEl>
                                          <p:spTgt spid="26010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60100"/>
                                        </p:tgtEl>
                                        <p:attrNameLst>
                                          <p:attrName>style.visibility</p:attrName>
                                        </p:attrNameLst>
                                      </p:cBhvr>
                                      <p:to>
                                        <p:strVal val="visible"/>
                                      </p:to>
                                    </p:set>
                                    <p:animEffect transition="in" filter="wipe(left)">
                                      <p:cBhvr>
                                        <p:cTn id="35" dur="500"/>
                                        <p:tgtEl>
                                          <p:spTgt spid="26010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60108"/>
                                        </p:tgtEl>
                                        <p:attrNameLst>
                                          <p:attrName>style.visibility</p:attrName>
                                        </p:attrNameLst>
                                      </p:cBhvr>
                                      <p:to>
                                        <p:strVal val="visible"/>
                                      </p:to>
                                    </p:set>
                                    <p:animEffect transition="in" filter="wipe(left)">
                                      <p:cBhvr>
                                        <p:cTn id="40" dur="500"/>
                                        <p:tgtEl>
                                          <p:spTgt spid="26010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60104"/>
                                        </p:tgtEl>
                                        <p:attrNameLst>
                                          <p:attrName>style.visibility</p:attrName>
                                        </p:attrNameLst>
                                      </p:cBhvr>
                                      <p:to>
                                        <p:strVal val="visible"/>
                                      </p:to>
                                    </p:set>
                                    <p:animEffect transition="in" filter="wipe(left)">
                                      <p:cBhvr>
                                        <p:cTn id="43" dur="500"/>
                                        <p:tgtEl>
                                          <p:spTgt spid="26010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60110"/>
                                        </p:tgtEl>
                                        <p:attrNameLst>
                                          <p:attrName>style.visibility</p:attrName>
                                        </p:attrNameLst>
                                      </p:cBhvr>
                                      <p:to>
                                        <p:strVal val="visible"/>
                                      </p:to>
                                    </p:set>
                                    <p:animEffect transition="in" filter="wipe(left)">
                                      <p:cBhvr>
                                        <p:cTn id="48" dur="500"/>
                                        <p:tgtEl>
                                          <p:spTgt spid="26011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60109"/>
                                        </p:tgtEl>
                                        <p:attrNameLst>
                                          <p:attrName>style.visibility</p:attrName>
                                        </p:attrNameLst>
                                      </p:cBhvr>
                                      <p:to>
                                        <p:strVal val="visible"/>
                                      </p:to>
                                    </p:set>
                                    <p:animEffect transition="in" filter="wipe(left)">
                                      <p:cBhvr>
                                        <p:cTn id="51" dur="500"/>
                                        <p:tgtEl>
                                          <p:spTgt spid="26010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11"/>
                </p:tgtEl>
              </p:cMediaNode>
            </p:audio>
          </p:childTnLst>
        </p:cTn>
      </p:par>
    </p:tnLst>
    <p:bldLst>
      <p:bldP spid="260100" grpId="0" animBg="1"/>
      <p:bldP spid="260101" grpId="0" animBg="1"/>
      <p:bldP spid="260102" grpId="0" animBg="1"/>
      <p:bldP spid="260103" grpId="0" animBg="1"/>
      <p:bldP spid="260104" grpId="0" animBg="1"/>
      <p:bldP spid="26010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468313" y="1196975"/>
            <a:ext cx="7772400" cy="165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dirty="0" smtClean="0">
                <a:solidFill>
                  <a:srgbClr val="FF3300"/>
                </a:solidFill>
                <a:latin typeface="宋体" panose="02010600030101010101" pitchFamily="2" charset="-122"/>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latin typeface="宋体" panose="02010600030101010101" pitchFamily="2" charset="-122"/>
              </a:rPr>
              <a:t>安全意识         </a:t>
            </a:r>
            <a:br>
              <a:rPr lang="zh-CN" altLang="en-US" b="1" dirty="0" smtClean="0">
                <a:solidFill>
                  <a:srgbClr val="FF3300"/>
                </a:solidFill>
                <a:latin typeface="宋体" panose="02010600030101010101" pitchFamily="2" charset="-122"/>
              </a:rPr>
            </a:br>
            <a:endParaRPr lang="zh-CN" altLang="en-US" b="1" dirty="0" smtClean="0">
              <a:solidFill>
                <a:srgbClr val="FF3300"/>
              </a:solidFill>
              <a:latin typeface="方正舒体" panose="02010601030101010101" pitchFamily="2" charset="-122"/>
              <a:ea typeface="方正舒体" panose="02010601030101010101" pitchFamily="2" charset="-122"/>
            </a:endParaRPr>
          </a:p>
        </p:txBody>
      </p:sp>
      <p:pic>
        <p:nvPicPr>
          <p:cNvPr id="34819" name="Picture 3" descr="TN00332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188" y="2420938"/>
            <a:ext cx="3816350" cy="18970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820" name="Picture 4" descr="BD06790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9700" y="4292600"/>
            <a:ext cx="22320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WordArt 16"/>
          <p:cNvSpPr>
            <a:spLocks noChangeArrowheads="1" noChangeShapeType="1" noTextEdit="1"/>
          </p:cNvSpPr>
          <p:nvPr/>
        </p:nvSpPr>
        <p:spPr bwMode="auto">
          <a:xfrm>
            <a:off x="5003800" y="2349500"/>
            <a:ext cx="3200400" cy="1828800"/>
          </a:xfrm>
          <a:prstGeom prst="rect">
            <a:avLst/>
          </a:prstGeom>
        </p:spPr>
        <p:txBody>
          <a:bodyPr wrap="none" fromWordArt="1">
            <a:prstTxWarp prst="textDeflate">
              <a:avLst>
                <a:gd name="adj" fmla="val 26227"/>
              </a:avLst>
            </a:prstTxWarp>
          </a:bodyPr>
          <a:lstStyle/>
          <a:p>
            <a:pPr algn="ctr"/>
            <a:r>
              <a:rPr lang="zh-CN" altLang="en-US" sz="3600" kern="10">
                <a:ln w="9525">
                  <a:solidFill>
                    <a:srgbClr val="FF9900"/>
                  </a:solidFill>
                  <a:round/>
                  <a:headEnd/>
                  <a:tailEnd/>
                </a:ln>
                <a:solidFill>
                  <a:srgbClr val="FF0000"/>
                </a:solidFill>
                <a:latin typeface="宋体" panose="02010600030101010101" pitchFamily="2" charset="-122"/>
              </a:rPr>
              <a:t>最保险的钥匙</a:t>
            </a:r>
          </a:p>
          <a:p>
            <a:pPr algn="ctr"/>
            <a:r>
              <a:rPr lang="zh-CN" altLang="en-US" sz="3600" kern="10">
                <a:ln w="9525">
                  <a:solidFill>
                    <a:srgbClr val="FF9900"/>
                  </a:solidFill>
                  <a:round/>
                  <a:headEnd/>
                  <a:tailEnd/>
                </a:ln>
                <a:solidFill>
                  <a:srgbClr val="FF0000"/>
                </a:solidFill>
                <a:latin typeface="宋体" panose="02010600030101010101" pitchFamily="2" charset="-122"/>
              </a:rPr>
              <a:t>在你自己手中！</a:t>
            </a:r>
          </a:p>
        </p:txBody>
      </p:sp>
      <p:pic>
        <p:nvPicPr>
          <p:cNvPr id="2" nam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290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717550" y="862013"/>
            <a:ext cx="2559050" cy="1054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eaLnBrk="1" hangingPunct="1"/>
            <a:r>
              <a:rPr lang="zh-CN" altLang="en-US" b="1" smtClean="0">
                <a:solidFill>
                  <a:srgbClr val="FF3300"/>
                </a:solidFill>
              </a:rPr>
              <a:t>安 全</a:t>
            </a:r>
          </a:p>
        </p:txBody>
      </p:sp>
      <p:sp>
        <p:nvSpPr>
          <p:cNvPr id="220163" name="Rectangle 3"/>
          <p:cNvSpPr>
            <a:spLocks noGrp="1" noChangeArrowheads="1"/>
          </p:cNvSpPr>
          <p:nvPr>
            <p:ph type="body" idx="1"/>
          </p:nvPr>
        </p:nvSpPr>
        <p:spPr bwMode="auto">
          <a:xfrm>
            <a:off x="439738" y="1700213"/>
            <a:ext cx="8704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b="1" smtClean="0"/>
              <a:t>安全是</a:t>
            </a:r>
            <a:r>
              <a:rPr lang="zh-CN" altLang="en-US" b="1" smtClean="0">
                <a:latin typeface="宋体" panose="02010600030101010101" pitchFamily="2" charset="-122"/>
              </a:rPr>
              <a:t>人类基本需求之一</a:t>
            </a:r>
          </a:p>
          <a:p>
            <a:pPr eaLnBrk="1" hangingPunct="1">
              <a:buClr>
                <a:srgbClr val="CC0099"/>
              </a:buClr>
              <a:buFont typeface="Wingdings" panose="05000000000000000000" pitchFamily="2" charset="2"/>
              <a:buChar char="l"/>
            </a:pPr>
            <a:r>
              <a:rPr lang="zh-CN" altLang="en-US" b="1" smtClean="0">
                <a:latin typeface="宋体" panose="02010600030101010101" pitchFamily="2" charset="-122"/>
              </a:rPr>
              <a:t>安全涉及广泛，处处、时时、事事不可漠视。</a:t>
            </a:r>
          </a:p>
          <a:p>
            <a:pPr lvl="1" eaLnBrk="1" hangingPunct="1">
              <a:spcBef>
                <a:spcPct val="30000"/>
              </a:spcBef>
              <a:buClr>
                <a:srgbClr val="CC0099"/>
              </a:buClr>
              <a:buFontTx/>
              <a:buChar char="•"/>
            </a:pPr>
            <a:r>
              <a:rPr lang="zh-CN" altLang="en-US" b="1" smtClean="0">
                <a:latin typeface="宋体" panose="02010600030101010101" pitchFamily="2" charset="-122"/>
              </a:rPr>
              <a:t>用电安全</a:t>
            </a:r>
          </a:p>
          <a:p>
            <a:pPr lvl="1" eaLnBrk="1" hangingPunct="1">
              <a:buClr>
                <a:srgbClr val="CC0099"/>
              </a:buClr>
              <a:buFontTx/>
              <a:buChar char="•"/>
            </a:pPr>
            <a:r>
              <a:rPr lang="zh-CN" altLang="en-US" b="1" smtClean="0">
                <a:latin typeface="宋体" panose="02010600030101010101" pitchFamily="2" charset="-122"/>
              </a:rPr>
              <a:t>交通安全</a:t>
            </a:r>
          </a:p>
          <a:p>
            <a:pPr lvl="1" eaLnBrk="1" hangingPunct="1">
              <a:buClr>
                <a:srgbClr val="CC0099"/>
              </a:buClr>
              <a:buFontTx/>
              <a:buChar char="•"/>
            </a:pPr>
            <a:r>
              <a:rPr lang="zh-CN" altLang="en-US" b="1" smtClean="0">
                <a:latin typeface="宋体" panose="02010600030101010101" pitchFamily="2" charset="-122"/>
              </a:rPr>
              <a:t>环境安全</a:t>
            </a:r>
          </a:p>
          <a:p>
            <a:pPr lvl="1" eaLnBrk="1" hangingPunct="1">
              <a:buClr>
                <a:srgbClr val="CC0099"/>
              </a:buClr>
              <a:buFontTx/>
              <a:buChar char="•"/>
            </a:pPr>
            <a:r>
              <a:rPr lang="zh-CN" altLang="en-US" b="1" smtClean="0">
                <a:latin typeface="宋体" panose="02010600030101010101" pitchFamily="2" charset="-122"/>
              </a:rPr>
              <a:t>食品安全</a:t>
            </a:r>
          </a:p>
          <a:p>
            <a:pPr lvl="1" eaLnBrk="1" hangingPunct="1">
              <a:buClr>
                <a:srgbClr val="CC0099"/>
              </a:buClr>
              <a:buFontTx/>
              <a:buChar char="•"/>
            </a:pPr>
            <a:r>
              <a:rPr lang="zh-CN" altLang="en-US" b="1" smtClean="0">
                <a:latin typeface="宋体" panose="02010600030101010101" pitchFamily="2" charset="-122"/>
              </a:rPr>
              <a:t>信息安全</a:t>
            </a:r>
          </a:p>
          <a:p>
            <a:pPr lvl="1" eaLnBrk="1" hangingPunct="1">
              <a:buClr>
                <a:srgbClr val="CC0099"/>
              </a:buClr>
              <a:buFontTx/>
              <a:buChar char="•"/>
            </a:pPr>
            <a:r>
              <a:rPr lang="en-US" altLang="zh-CN" b="1" smtClean="0">
                <a:solidFill>
                  <a:srgbClr val="FF3300"/>
                </a:solidFill>
                <a:latin typeface="Arial" panose="020B0604020202020204" pitchFamily="34" charset="0"/>
              </a:rPr>
              <a:t>……</a:t>
            </a:r>
            <a:endParaRPr lang="en-US" altLang="zh-CN" b="1" smtClean="0">
              <a:solidFill>
                <a:srgbClr val="FF3300"/>
              </a:solidFill>
              <a:latin typeface="宋体" panose="02010600030101010101" pitchFamily="2" charset="-122"/>
            </a:endParaRPr>
          </a:p>
        </p:txBody>
      </p:sp>
      <p:pic>
        <p:nvPicPr>
          <p:cNvPr id="220164" name="Picture 4" descr="PE02002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997200"/>
            <a:ext cx="17510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0" name="Picture 20" descr="j030549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588" y="4797425"/>
            <a:ext cx="18097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8" name="Picture 28" descr="j021295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7675" y="5084763"/>
            <a:ext cx="1830388"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650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20163">
                                            <p:txEl>
                                              <p:pRg st="0" end="0"/>
                                            </p:txEl>
                                          </p:spTgt>
                                        </p:tgtEl>
                                        <p:attrNameLst>
                                          <p:attrName>style.visibility</p:attrName>
                                        </p:attrNameLst>
                                      </p:cBhvr>
                                      <p:to>
                                        <p:strVal val="visible"/>
                                      </p:to>
                                    </p:set>
                                    <p:animEffect transition="in" filter="blinds(horizontal)">
                                      <p:cBhvr>
                                        <p:cTn id="11" dur="500"/>
                                        <p:tgtEl>
                                          <p:spTgt spid="2201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0163">
                                            <p:txEl>
                                              <p:pRg st="1" end="1"/>
                                            </p:txEl>
                                          </p:spTgt>
                                        </p:tgtEl>
                                        <p:attrNameLst>
                                          <p:attrName>style.visibility</p:attrName>
                                        </p:attrNameLst>
                                      </p:cBhvr>
                                      <p:to>
                                        <p:strVal val="visible"/>
                                      </p:to>
                                    </p:set>
                                    <p:animEffect transition="in" filter="blinds(horizontal)">
                                      <p:cBhvr>
                                        <p:cTn id="16" dur="500"/>
                                        <p:tgtEl>
                                          <p:spTgt spid="22016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20164"/>
                                        </p:tgtEl>
                                        <p:attrNameLst>
                                          <p:attrName>style.visibility</p:attrName>
                                        </p:attrNameLst>
                                      </p:cBhvr>
                                      <p:to>
                                        <p:strVal val="visible"/>
                                      </p:to>
                                    </p:set>
                                    <p:animEffect transition="in" filter="blinds(horizontal)">
                                      <p:cBhvr>
                                        <p:cTn id="21" dur="500"/>
                                        <p:tgtEl>
                                          <p:spTgt spid="220164"/>
                                        </p:tgtEl>
                                      </p:cBhvr>
                                    </p:animEffect>
                                  </p:childTnLst>
                                </p:cTn>
                              </p:par>
                              <p:par>
                                <p:cTn id="22" presetID="3" presetClass="entr" presetSubtype="10" fill="hold" nodeType="withEffect">
                                  <p:stCondLst>
                                    <p:cond delay="0"/>
                                  </p:stCondLst>
                                  <p:childTnLst>
                                    <p:set>
                                      <p:cBhvr>
                                        <p:cTn id="23" dur="1" fill="hold">
                                          <p:stCondLst>
                                            <p:cond delay="0"/>
                                          </p:stCondLst>
                                        </p:cTn>
                                        <p:tgtEl>
                                          <p:spTgt spid="220188"/>
                                        </p:tgtEl>
                                        <p:attrNameLst>
                                          <p:attrName>style.visibility</p:attrName>
                                        </p:attrNameLst>
                                      </p:cBhvr>
                                      <p:to>
                                        <p:strVal val="visible"/>
                                      </p:to>
                                    </p:set>
                                    <p:animEffect transition="in" filter="blinds(horizontal)">
                                      <p:cBhvr>
                                        <p:cTn id="24" dur="500"/>
                                        <p:tgtEl>
                                          <p:spTgt spid="220188"/>
                                        </p:tgtEl>
                                      </p:cBhvr>
                                    </p:animEffect>
                                  </p:childTnLst>
                                </p:cTn>
                              </p:par>
                              <p:par>
                                <p:cTn id="25" presetID="3" presetClass="entr" presetSubtype="10" fill="hold" nodeType="withEffect">
                                  <p:stCondLst>
                                    <p:cond delay="0"/>
                                  </p:stCondLst>
                                  <p:childTnLst>
                                    <p:set>
                                      <p:cBhvr>
                                        <p:cTn id="26" dur="1" fill="hold">
                                          <p:stCondLst>
                                            <p:cond delay="0"/>
                                          </p:stCondLst>
                                        </p:cTn>
                                        <p:tgtEl>
                                          <p:spTgt spid="220180"/>
                                        </p:tgtEl>
                                        <p:attrNameLst>
                                          <p:attrName>style.visibility</p:attrName>
                                        </p:attrNameLst>
                                      </p:cBhvr>
                                      <p:to>
                                        <p:strVal val="visible"/>
                                      </p:to>
                                    </p:set>
                                    <p:animEffect transition="in" filter="blinds(horizontal)">
                                      <p:cBhvr>
                                        <p:cTn id="27" dur="500"/>
                                        <p:tgtEl>
                                          <p:spTgt spid="22018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0163">
                                            <p:txEl>
                                              <p:pRg st="2" end="2"/>
                                            </p:txEl>
                                          </p:spTgt>
                                        </p:tgtEl>
                                        <p:attrNameLst>
                                          <p:attrName>style.visibility</p:attrName>
                                        </p:attrNameLst>
                                      </p:cBhvr>
                                      <p:to>
                                        <p:strVal val="visible"/>
                                      </p:to>
                                    </p:set>
                                    <p:animEffect transition="in" filter="blinds(horizontal)">
                                      <p:cBhvr>
                                        <p:cTn id="32" dur="500"/>
                                        <p:tgtEl>
                                          <p:spTgt spid="22016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0163">
                                            <p:txEl>
                                              <p:pRg st="3" end="3"/>
                                            </p:txEl>
                                          </p:spTgt>
                                        </p:tgtEl>
                                        <p:attrNameLst>
                                          <p:attrName>style.visibility</p:attrName>
                                        </p:attrNameLst>
                                      </p:cBhvr>
                                      <p:to>
                                        <p:strVal val="visible"/>
                                      </p:to>
                                    </p:set>
                                    <p:animEffect transition="in" filter="blinds(horizontal)">
                                      <p:cBhvr>
                                        <p:cTn id="37" dur="500"/>
                                        <p:tgtEl>
                                          <p:spTgt spid="22016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0163">
                                            <p:txEl>
                                              <p:pRg st="4" end="4"/>
                                            </p:txEl>
                                          </p:spTgt>
                                        </p:tgtEl>
                                        <p:attrNameLst>
                                          <p:attrName>style.visibility</p:attrName>
                                        </p:attrNameLst>
                                      </p:cBhvr>
                                      <p:to>
                                        <p:strVal val="visible"/>
                                      </p:to>
                                    </p:set>
                                    <p:animEffect transition="in" filter="blinds(horizontal)">
                                      <p:cBhvr>
                                        <p:cTn id="42" dur="500"/>
                                        <p:tgtEl>
                                          <p:spTgt spid="22016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0163">
                                            <p:txEl>
                                              <p:pRg st="5" end="5"/>
                                            </p:txEl>
                                          </p:spTgt>
                                        </p:tgtEl>
                                        <p:attrNameLst>
                                          <p:attrName>style.visibility</p:attrName>
                                        </p:attrNameLst>
                                      </p:cBhvr>
                                      <p:to>
                                        <p:strVal val="visible"/>
                                      </p:to>
                                    </p:set>
                                    <p:animEffect transition="in" filter="blinds(horizontal)">
                                      <p:cBhvr>
                                        <p:cTn id="47" dur="500"/>
                                        <p:tgtEl>
                                          <p:spTgt spid="22016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0163">
                                            <p:txEl>
                                              <p:pRg st="6" end="6"/>
                                            </p:txEl>
                                          </p:spTgt>
                                        </p:tgtEl>
                                        <p:attrNameLst>
                                          <p:attrName>style.visibility</p:attrName>
                                        </p:attrNameLst>
                                      </p:cBhvr>
                                      <p:to>
                                        <p:strVal val="visible"/>
                                      </p:to>
                                    </p:set>
                                    <p:animEffect transition="in" filter="blinds(horizontal)">
                                      <p:cBhvr>
                                        <p:cTn id="52" dur="500"/>
                                        <p:tgtEl>
                                          <p:spTgt spid="22016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0163">
                                            <p:txEl>
                                              <p:pRg st="7" end="7"/>
                                            </p:txEl>
                                          </p:spTgt>
                                        </p:tgtEl>
                                        <p:attrNameLst>
                                          <p:attrName>style.visibility</p:attrName>
                                        </p:attrNameLst>
                                      </p:cBhvr>
                                      <p:to>
                                        <p:strVal val="visible"/>
                                      </p:to>
                                    </p:set>
                                    <p:animEffect transition="in" filter="blinds(horizontal)">
                                      <p:cBhvr>
                                        <p:cTn id="57" dur="500"/>
                                        <p:tgtEl>
                                          <p:spTgt spid="2201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bwMode="auto">
          <a:xfrm>
            <a:off x="395288" y="1052513"/>
            <a:ext cx="6965950"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dirty="0" smtClean="0">
                <a:solidFill>
                  <a:srgbClr val="FF3300"/>
                </a:solidFill>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rPr>
              <a:t>安全制度</a:t>
            </a:r>
          </a:p>
        </p:txBody>
      </p:sp>
      <p:pic>
        <p:nvPicPr>
          <p:cNvPr id="35843" name="Picture 3" descr="安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4537075"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4"/>
          <p:cNvSpPr>
            <a:spLocks noChangeArrowheads="1"/>
          </p:cNvSpPr>
          <p:nvPr/>
        </p:nvSpPr>
        <p:spPr bwMode="auto">
          <a:xfrm>
            <a:off x="4356100" y="2276475"/>
            <a:ext cx="4787900"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solidFill>
                  <a:srgbClr val="FF3300"/>
                </a:solidFill>
              </a:rPr>
              <a:t>违章操作造成触电，如：</a:t>
            </a:r>
          </a:p>
          <a:p>
            <a:pPr eaLnBrk="1" hangingPunct="1">
              <a:spcBef>
                <a:spcPct val="20000"/>
              </a:spcBef>
              <a:buClr>
                <a:srgbClr val="CC0099"/>
              </a:buClr>
              <a:buFont typeface="Wingdings" panose="05000000000000000000" pitchFamily="2" charset="2"/>
              <a:buChar char="l"/>
            </a:pPr>
            <a:r>
              <a:rPr kumimoji="1" lang="zh-CN" altLang="en-US" sz="2400"/>
              <a:t>没有停电、合闸检修；</a:t>
            </a:r>
          </a:p>
          <a:p>
            <a:pPr eaLnBrk="1" hangingPunct="1">
              <a:buClr>
                <a:srgbClr val="CC0099"/>
              </a:buClr>
              <a:buFont typeface="Wingdings" panose="05000000000000000000" pitchFamily="2" charset="2"/>
              <a:buChar char="l"/>
            </a:pPr>
            <a:r>
              <a:rPr kumimoji="1" lang="zh-CN" altLang="en-US" sz="2400"/>
              <a:t>带电检修不按操作规程；</a:t>
            </a:r>
          </a:p>
          <a:p>
            <a:pPr eaLnBrk="1" hangingPunct="1">
              <a:buClr>
                <a:srgbClr val="CC0099"/>
              </a:buClr>
              <a:buFont typeface="Wingdings" panose="05000000000000000000" pitchFamily="2" charset="2"/>
              <a:buChar char="l"/>
            </a:pPr>
            <a:r>
              <a:rPr kumimoji="1" lang="zh-CN" altLang="en-US" sz="2400"/>
              <a:t>带电移动电器；</a:t>
            </a:r>
          </a:p>
          <a:p>
            <a:pPr eaLnBrk="1" hangingPunct="1">
              <a:buClr>
                <a:srgbClr val="CC0099"/>
              </a:buClr>
              <a:buFont typeface="Wingdings" panose="05000000000000000000" pitchFamily="2" charset="2"/>
              <a:buChar char="l"/>
            </a:pPr>
            <a:r>
              <a:rPr kumimoji="1" lang="zh-CN" altLang="en-US" sz="2400"/>
              <a:t>用水冲洗或湿布擦拭电器；</a:t>
            </a:r>
          </a:p>
          <a:p>
            <a:pPr eaLnBrk="1" hangingPunct="1">
              <a:buClr>
                <a:srgbClr val="CC0099"/>
              </a:buClr>
              <a:buFont typeface="Wingdings" panose="05000000000000000000" pitchFamily="2" charset="2"/>
              <a:buChar char="l"/>
            </a:pPr>
            <a:r>
              <a:rPr kumimoji="1" lang="zh-CN" altLang="en-US" sz="2400"/>
              <a:t>违章救护触电者；</a:t>
            </a:r>
          </a:p>
          <a:p>
            <a:pPr eaLnBrk="1" hangingPunct="1">
              <a:buClr>
                <a:srgbClr val="CC0099"/>
              </a:buClr>
              <a:buFont typeface="Wingdings" panose="05000000000000000000" pitchFamily="2" charset="2"/>
              <a:buChar char="l"/>
            </a:pPr>
            <a:r>
              <a:rPr kumimoji="1" lang="zh-CN" altLang="en-US" sz="2400">
                <a:latin typeface="宋体" panose="02010600030101010101" pitchFamily="2" charset="-122"/>
              </a:rPr>
              <a:t>插座火线、零线接反机壳带电；</a:t>
            </a:r>
          </a:p>
          <a:p>
            <a:pPr eaLnBrk="1" hangingPunct="1">
              <a:buClr>
                <a:srgbClr val="CC0099"/>
              </a:buClr>
              <a:buFont typeface="Wingdings" panose="05000000000000000000" pitchFamily="2" charset="2"/>
              <a:buChar char="l"/>
            </a:pPr>
            <a:r>
              <a:rPr kumimoji="1" lang="zh-CN" altLang="en-US" sz="2400"/>
              <a:t>线路敷设不规范使搭接物带电；</a:t>
            </a:r>
            <a:endParaRPr kumimoji="1" lang="zh-CN" altLang="en-US" sz="2400">
              <a:latin typeface="宋体" panose="02010600030101010101" pitchFamily="2" charset="-122"/>
            </a:endParaRPr>
          </a:p>
          <a:p>
            <a:pPr eaLnBrk="1" hangingPunct="1"/>
            <a:r>
              <a:rPr kumimoji="1" lang="en-US" altLang="zh-CN" sz="2400">
                <a:solidFill>
                  <a:schemeClr val="folHlink"/>
                </a:solidFill>
                <a:latin typeface="Arial" panose="020B0604020202020204" pitchFamily="34" charset="0"/>
              </a:rPr>
              <a:t>……</a:t>
            </a:r>
            <a:endParaRPr kumimoji="1" lang="en-US" altLang="zh-CN" sz="2400">
              <a:solidFill>
                <a:schemeClr val="folHlink"/>
              </a:solidFill>
            </a:endParaRPr>
          </a:p>
        </p:txBody>
      </p:sp>
      <p:pic>
        <p:nvPicPr>
          <p:cNvPr id="2" nam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spd="med">
    <p:blinds/>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3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323850" y="1030288"/>
            <a:ext cx="7793038"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dirty="0" smtClean="0">
                <a:solidFill>
                  <a:srgbClr val="FF3300"/>
                </a:solidFill>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rPr>
              <a:t>安全技术</a:t>
            </a:r>
          </a:p>
        </p:txBody>
      </p:sp>
      <p:pic>
        <p:nvPicPr>
          <p:cNvPr id="36867" name="Picture 3" descr="1-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3995738" y="2205038"/>
            <a:ext cx="1998662" cy="2095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无标题"/>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5076825" y="5157788"/>
            <a:ext cx="17145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9"/>
          <p:cNvGrpSpPr>
            <a:grpSpLocks/>
          </p:cNvGrpSpPr>
          <p:nvPr/>
        </p:nvGrpSpPr>
        <p:grpSpPr bwMode="auto">
          <a:xfrm>
            <a:off x="250825" y="2133600"/>
            <a:ext cx="3352800" cy="3929063"/>
            <a:chOff x="340" y="1434"/>
            <a:chExt cx="2112" cy="2475"/>
          </a:xfrm>
        </p:grpSpPr>
        <p:pic>
          <p:nvPicPr>
            <p:cNvPr id="36878" name="Picture 6" descr="保险丝"/>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85" y="1480"/>
              <a:ext cx="2033" cy="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9" name="Rectangle 7"/>
            <p:cNvSpPr>
              <a:spLocks noChangeArrowheads="1"/>
            </p:cNvSpPr>
            <p:nvPr/>
          </p:nvSpPr>
          <p:spPr bwMode="auto">
            <a:xfrm>
              <a:off x="340" y="1434"/>
              <a:ext cx="2112" cy="192"/>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6870" name="Text Box 10"/>
          <p:cNvSpPr txBox="1">
            <a:spLocks noChangeArrowheads="1"/>
          </p:cNvSpPr>
          <p:nvPr/>
        </p:nvSpPr>
        <p:spPr bwMode="auto">
          <a:xfrm>
            <a:off x="6732588" y="1916113"/>
            <a:ext cx="2216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zh-CN" altLang="en-US" sz="2800">
                <a:solidFill>
                  <a:srgbClr val="FF3300"/>
                </a:solidFill>
              </a:rPr>
              <a:t>漏电保护</a:t>
            </a:r>
          </a:p>
          <a:p>
            <a:pPr eaLnBrk="1" hangingPunct="1"/>
            <a:r>
              <a:rPr lang="zh-CN" altLang="en-US" sz="2800">
                <a:solidFill>
                  <a:srgbClr val="FF3300"/>
                </a:solidFill>
              </a:rPr>
              <a:t>过流保护</a:t>
            </a:r>
          </a:p>
        </p:txBody>
      </p:sp>
      <p:grpSp>
        <p:nvGrpSpPr>
          <p:cNvPr id="36871" name="Group 23"/>
          <p:cNvGrpSpPr>
            <a:grpSpLocks/>
          </p:cNvGrpSpPr>
          <p:nvPr/>
        </p:nvGrpSpPr>
        <p:grpSpPr bwMode="auto">
          <a:xfrm>
            <a:off x="6948488" y="3141663"/>
            <a:ext cx="1727200" cy="2065337"/>
            <a:chOff x="4434" y="1979"/>
            <a:chExt cx="1012" cy="1301"/>
          </a:xfrm>
        </p:grpSpPr>
        <p:sp>
          <p:nvSpPr>
            <p:cNvPr id="36872" name="Freeform 14"/>
            <p:cNvSpPr>
              <a:spLocks/>
            </p:cNvSpPr>
            <p:nvPr/>
          </p:nvSpPr>
          <p:spPr bwMode="auto">
            <a:xfrm>
              <a:off x="4614" y="2189"/>
              <a:ext cx="516" cy="600"/>
            </a:xfrm>
            <a:custGeom>
              <a:avLst/>
              <a:gdLst>
                <a:gd name="T0" fmla="*/ 0 w 708"/>
                <a:gd name="T1" fmla="*/ 0 h 612"/>
                <a:gd name="T2" fmla="*/ 26 w 708"/>
                <a:gd name="T3" fmla="*/ 118 h 612"/>
                <a:gd name="T4" fmla="*/ 96 w 708"/>
                <a:gd name="T5" fmla="*/ 271 h 612"/>
                <a:gd name="T6" fmla="*/ 245 w 708"/>
                <a:gd name="T7" fmla="*/ 471 h 612"/>
                <a:gd name="T8" fmla="*/ 411 w 708"/>
                <a:gd name="T9" fmla="*/ 576 h 612"/>
                <a:gd name="T10" fmla="*/ 516 w 708"/>
                <a:gd name="T11" fmla="*/ 600 h 612"/>
                <a:gd name="T12" fmla="*/ 0 60000 65536"/>
                <a:gd name="T13" fmla="*/ 0 60000 65536"/>
                <a:gd name="T14" fmla="*/ 0 60000 65536"/>
                <a:gd name="T15" fmla="*/ 0 60000 65536"/>
                <a:gd name="T16" fmla="*/ 0 60000 65536"/>
                <a:gd name="T17" fmla="*/ 0 60000 65536"/>
                <a:gd name="T18" fmla="*/ 0 w 708"/>
                <a:gd name="T19" fmla="*/ 0 h 612"/>
                <a:gd name="T20" fmla="*/ 708 w 708"/>
                <a:gd name="T21" fmla="*/ 612 h 612"/>
              </a:gdLst>
              <a:ahLst/>
              <a:cxnLst>
                <a:cxn ang="T12">
                  <a:pos x="T0" y="T1"/>
                </a:cxn>
                <a:cxn ang="T13">
                  <a:pos x="T2" y="T3"/>
                </a:cxn>
                <a:cxn ang="T14">
                  <a:pos x="T4" y="T5"/>
                </a:cxn>
                <a:cxn ang="T15">
                  <a:pos x="T6" y="T7"/>
                </a:cxn>
                <a:cxn ang="T16">
                  <a:pos x="T8" y="T9"/>
                </a:cxn>
                <a:cxn ang="T17">
                  <a:pos x="T10" y="T11"/>
                </a:cxn>
              </a:cxnLst>
              <a:rect l="T18" t="T19" r="T20" b="T21"/>
              <a:pathLst>
                <a:path w="708" h="612">
                  <a:moveTo>
                    <a:pt x="0" y="0"/>
                  </a:moveTo>
                  <a:cubicBezTo>
                    <a:pt x="7" y="37"/>
                    <a:pt x="14" y="74"/>
                    <a:pt x="36" y="120"/>
                  </a:cubicBezTo>
                  <a:cubicBezTo>
                    <a:pt x="58" y="166"/>
                    <a:pt x="82" y="216"/>
                    <a:pt x="132" y="276"/>
                  </a:cubicBezTo>
                  <a:cubicBezTo>
                    <a:pt x="182" y="336"/>
                    <a:pt x="264" y="428"/>
                    <a:pt x="336" y="480"/>
                  </a:cubicBezTo>
                  <a:cubicBezTo>
                    <a:pt x="408" y="532"/>
                    <a:pt x="502" y="566"/>
                    <a:pt x="564" y="588"/>
                  </a:cubicBezTo>
                  <a:cubicBezTo>
                    <a:pt x="626" y="610"/>
                    <a:pt x="684" y="608"/>
                    <a:pt x="708" y="61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873" name="Text Box 17"/>
            <p:cNvSpPr txBox="1">
              <a:spLocks noChangeArrowheads="1"/>
            </p:cNvSpPr>
            <p:nvPr/>
          </p:nvSpPr>
          <p:spPr bwMode="auto">
            <a:xfrm>
              <a:off x="4558" y="299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a:latin typeface="Times New Roman" panose="02020603050405020304" pitchFamily="18" charset="0"/>
                </a:rPr>
                <a:t>安秒特性</a:t>
              </a:r>
            </a:p>
          </p:txBody>
        </p:sp>
        <p:sp>
          <p:nvSpPr>
            <p:cNvPr id="36874" name="Line 18"/>
            <p:cNvSpPr>
              <a:spLocks noChangeShapeType="1"/>
            </p:cNvSpPr>
            <p:nvPr/>
          </p:nvSpPr>
          <p:spPr bwMode="auto">
            <a:xfrm>
              <a:off x="4434" y="2873"/>
              <a:ext cx="98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5" name="Line 19"/>
            <p:cNvSpPr>
              <a:spLocks noChangeShapeType="1"/>
            </p:cNvSpPr>
            <p:nvPr/>
          </p:nvSpPr>
          <p:spPr bwMode="auto">
            <a:xfrm flipV="1">
              <a:off x="4554" y="2057"/>
              <a:ext cx="0" cy="91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6" name="Text Box 20"/>
            <p:cNvSpPr txBox="1">
              <a:spLocks noChangeArrowheads="1"/>
            </p:cNvSpPr>
            <p:nvPr/>
          </p:nvSpPr>
          <p:spPr bwMode="auto">
            <a:xfrm>
              <a:off x="5245" y="2543"/>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rPr>
                <a:t>t</a:t>
              </a:r>
            </a:p>
          </p:txBody>
        </p:sp>
        <p:sp>
          <p:nvSpPr>
            <p:cNvPr id="36877" name="Text Box 21"/>
            <p:cNvSpPr txBox="1">
              <a:spLocks noChangeArrowheads="1"/>
            </p:cNvSpPr>
            <p:nvPr/>
          </p:nvSpPr>
          <p:spPr bwMode="auto">
            <a:xfrm>
              <a:off x="4621" y="1979"/>
              <a:ext cx="2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rPr>
                <a:t>I</a:t>
              </a:r>
              <a:r>
                <a:rPr kumimoji="1" lang="en-US" altLang="zh-CN" sz="2800" baseline="-25000">
                  <a:latin typeface="Times New Roman" panose="02020603050405020304" pitchFamily="18" charset="0"/>
                </a:rPr>
                <a:t>F</a:t>
              </a:r>
              <a:endParaRPr kumimoji="1" lang="en-US" altLang="zh-CN" sz="2800">
                <a:latin typeface="Times New Roman" panose="02020603050405020304" pitchFamily="18" charset="0"/>
              </a:endParaRPr>
            </a:p>
          </p:txBody>
        </p:sp>
      </p:grpSp>
      <p:pic>
        <p:nvPicPr>
          <p:cNvPr id="2" name="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13300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bwMode="auto">
          <a:xfrm>
            <a:off x="395288" y="382588"/>
            <a:ext cx="7793037"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dirty="0" smtClean="0">
                <a:solidFill>
                  <a:srgbClr val="FF3300"/>
                </a:solidFill>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rPr>
              <a:t>安全技术</a:t>
            </a:r>
          </a:p>
        </p:txBody>
      </p:sp>
      <p:sp>
        <p:nvSpPr>
          <p:cNvPr id="197637" name="Text Box 5"/>
          <p:cNvSpPr txBox="1">
            <a:spLocks noChangeArrowheads="1"/>
          </p:cNvSpPr>
          <p:nvPr/>
        </p:nvSpPr>
        <p:spPr bwMode="auto">
          <a:xfrm>
            <a:off x="468313" y="2070100"/>
            <a:ext cx="84963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rgbClr val="CC0099"/>
              </a:buClr>
              <a:buFont typeface="Wingdings" panose="05000000000000000000" pitchFamily="2" charset="2"/>
              <a:buChar char="l"/>
            </a:pPr>
            <a:r>
              <a:rPr kumimoji="1" lang="zh-CN" altLang="en-US" sz="2800">
                <a:solidFill>
                  <a:srgbClr val="FF3300"/>
                </a:solidFill>
                <a:latin typeface="Times New Roman" panose="02020603050405020304" pitchFamily="18" charset="0"/>
              </a:rPr>
              <a:t>接地保护：</a:t>
            </a:r>
            <a:r>
              <a:rPr kumimoji="1" lang="zh-CN" altLang="en-US" sz="2800">
                <a:solidFill>
                  <a:srgbClr val="000000"/>
                </a:solidFill>
                <a:latin typeface="Times New Roman" panose="02020603050405020304" pitchFamily="18" charset="0"/>
              </a:rPr>
              <a:t>将电气设备的金属外壳（正常情况下是不带电的）接地。 </a:t>
            </a:r>
            <a:r>
              <a:rPr kumimoji="1" lang="zh-CN" altLang="en-US" sz="2800">
                <a:solidFill>
                  <a:srgbClr val="003399"/>
                </a:solidFill>
                <a:latin typeface="Times New Roman" panose="02020603050405020304" pitchFamily="18" charset="0"/>
                <a:sym typeface="Symbol" panose="05050102010706020507" pitchFamily="18" charset="2"/>
              </a:rPr>
              <a:t>（用于中性点不接地的低压系统 ）</a:t>
            </a:r>
          </a:p>
        </p:txBody>
      </p:sp>
      <p:grpSp>
        <p:nvGrpSpPr>
          <p:cNvPr id="2" name="Group 135"/>
          <p:cNvGrpSpPr>
            <a:grpSpLocks/>
          </p:cNvGrpSpPr>
          <p:nvPr/>
        </p:nvGrpSpPr>
        <p:grpSpPr bwMode="auto">
          <a:xfrm>
            <a:off x="684213" y="3573463"/>
            <a:ext cx="8015287" cy="2679700"/>
            <a:chOff x="431" y="2251"/>
            <a:chExt cx="5049" cy="1688"/>
          </a:xfrm>
        </p:grpSpPr>
        <p:sp>
          <p:nvSpPr>
            <p:cNvPr id="37893" name="Line 7"/>
            <p:cNvSpPr>
              <a:spLocks noChangeShapeType="1"/>
            </p:cNvSpPr>
            <p:nvPr/>
          </p:nvSpPr>
          <p:spPr bwMode="auto">
            <a:xfrm rot="5400000" flipV="1">
              <a:off x="3366" y="724"/>
              <a:ext cx="8" cy="36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4" name="Line 8"/>
            <p:cNvSpPr>
              <a:spLocks noChangeShapeType="1"/>
            </p:cNvSpPr>
            <p:nvPr/>
          </p:nvSpPr>
          <p:spPr bwMode="auto">
            <a:xfrm>
              <a:off x="642" y="2317"/>
              <a:ext cx="0" cy="42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895" name="Freeform 9"/>
            <p:cNvSpPr>
              <a:spLocks/>
            </p:cNvSpPr>
            <p:nvPr/>
          </p:nvSpPr>
          <p:spPr bwMode="auto">
            <a:xfrm rot="-5400000">
              <a:off x="1135" y="2417"/>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96" name="Freeform 10"/>
            <p:cNvSpPr>
              <a:spLocks/>
            </p:cNvSpPr>
            <p:nvPr/>
          </p:nvSpPr>
          <p:spPr bwMode="auto">
            <a:xfrm rot="-5400000">
              <a:off x="1292" y="2416"/>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97" name="Freeform 11"/>
            <p:cNvSpPr>
              <a:spLocks/>
            </p:cNvSpPr>
            <p:nvPr/>
          </p:nvSpPr>
          <p:spPr bwMode="auto">
            <a:xfrm rot="-5400000">
              <a:off x="1448" y="2417"/>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98" name="Line 12"/>
            <p:cNvSpPr>
              <a:spLocks noChangeShapeType="1"/>
            </p:cNvSpPr>
            <p:nvPr/>
          </p:nvSpPr>
          <p:spPr bwMode="auto">
            <a:xfrm rot="-5400000">
              <a:off x="811" y="2381"/>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Freeform 13"/>
            <p:cNvSpPr>
              <a:spLocks/>
            </p:cNvSpPr>
            <p:nvPr/>
          </p:nvSpPr>
          <p:spPr bwMode="auto">
            <a:xfrm rot="-5400000">
              <a:off x="987" y="2416"/>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0" name="Freeform 14"/>
            <p:cNvSpPr>
              <a:spLocks/>
            </p:cNvSpPr>
            <p:nvPr/>
          </p:nvSpPr>
          <p:spPr bwMode="auto">
            <a:xfrm rot="-5400000">
              <a:off x="1119" y="2214"/>
              <a:ext cx="83" cy="157"/>
            </a:xfrm>
            <a:custGeom>
              <a:avLst/>
              <a:gdLst>
                <a:gd name="T0" fmla="*/ 0 w 140"/>
                <a:gd name="T1" fmla="*/ 0 h 198"/>
                <a:gd name="T2" fmla="*/ 71 w 140"/>
                <a:gd name="T3" fmla="*/ 48 h 198"/>
                <a:gd name="T4" fmla="*/ 71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1" name="Freeform 15"/>
            <p:cNvSpPr>
              <a:spLocks/>
            </p:cNvSpPr>
            <p:nvPr/>
          </p:nvSpPr>
          <p:spPr bwMode="auto">
            <a:xfrm rot="-5400000">
              <a:off x="1275" y="2215"/>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2" name="Freeform 16"/>
            <p:cNvSpPr>
              <a:spLocks/>
            </p:cNvSpPr>
            <p:nvPr/>
          </p:nvSpPr>
          <p:spPr bwMode="auto">
            <a:xfrm rot="-5400000">
              <a:off x="1431" y="2215"/>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3" name="Line 17"/>
            <p:cNvSpPr>
              <a:spLocks noChangeShapeType="1"/>
            </p:cNvSpPr>
            <p:nvPr/>
          </p:nvSpPr>
          <p:spPr bwMode="auto">
            <a:xfrm rot="-5400000">
              <a:off x="795" y="2179"/>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4" name="Freeform 18"/>
            <p:cNvSpPr>
              <a:spLocks/>
            </p:cNvSpPr>
            <p:nvPr/>
          </p:nvSpPr>
          <p:spPr bwMode="auto">
            <a:xfrm rot="-5400000">
              <a:off x="970" y="2215"/>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5" name="Freeform 19"/>
            <p:cNvSpPr>
              <a:spLocks/>
            </p:cNvSpPr>
            <p:nvPr/>
          </p:nvSpPr>
          <p:spPr bwMode="auto">
            <a:xfrm rot="-5400000">
              <a:off x="1135" y="2606"/>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6" name="Freeform 20"/>
            <p:cNvSpPr>
              <a:spLocks/>
            </p:cNvSpPr>
            <p:nvPr/>
          </p:nvSpPr>
          <p:spPr bwMode="auto">
            <a:xfrm rot="-5400000">
              <a:off x="1292" y="2605"/>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7" name="Freeform 21"/>
            <p:cNvSpPr>
              <a:spLocks/>
            </p:cNvSpPr>
            <p:nvPr/>
          </p:nvSpPr>
          <p:spPr bwMode="auto">
            <a:xfrm rot="-5400000">
              <a:off x="1448" y="2606"/>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08" name="Line 22"/>
            <p:cNvSpPr>
              <a:spLocks noChangeShapeType="1"/>
            </p:cNvSpPr>
            <p:nvPr/>
          </p:nvSpPr>
          <p:spPr bwMode="auto">
            <a:xfrm rot="5400000" flipV="1">
              <a:off x="3362" y="924"/>
              <a:ext cx="0" cy="360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9" name="Line 23"/>
            <p:cNvSpPr>
              <a:spLocks noChangeShapeType="1"/>
            </p:cNvSpPr>
            <p:nvPr/>
          </p:nvSpPr>
          <p:spPr bwMode="auto">
            <a:xfrm rot="-5400000">
              <a:off x="811" y="2570"/>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Freeform 24"/>
            <p:cNvSpPr>
              <a:spLocks/>
            </p:cNvSpPr>
            <p:nvPr/>
          </p:nvSpPr>
          <p:spPr bwMode="auto">
            <a:xfrm rot="-5400000">
              <a:off x="987" y="2605"/>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11" name="Line 25"/>
            <p:cNvSpPr>
              <a:spLocks noChangeShapeType="1"/>
            </p:cNvSpPr>
            <p:nvPr/>
          </p:nvSpPr>
          <p:spPr bwMode="auto">
            <a:xfrm flipV="1">
              <a:off x="431" y="3541"/>
              <a:ext cx="504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2" name="Line 26"/>
            <p:cNvSpPr>
              <a:spLocks noChangeShapeType="1"/>
            </p:cNvSpPr>
            <p:nvPr/>
          </p:nvSpPr>
          <p:spPr bwMode="auto">
            <a:xfrm flipH="1">
              <a:off x="1619" y="3555"/>
              <a:ext cx="86"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3" name="Line 27"/>
            <p:cNvSpPr>
              <a:spLocks noChangeShapeType="1"/>
            </p:cNvSpPr>
            <p:nvPr/>
          </p:nvSpPr>
          <p:spPr bwMode="auto">
            <a:xfrm flipH="1">
              <a:off x="1369"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4" name="Line 28"/>
            <p:cNvSpPr>
              <a:spLocks noChangeShapeType="1"/>
            </p:cNvSpPr>
            <p:nvPr/>
          </p:nvSpPr>
          <p:spPr bwMode="auto">
            <a:xfrm flipH="1">
              <a:off x="892" y="3548"/>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5" name="Line 29"/>
            <p:cNvSpPr>
              <a:spLocks noChangeShapeType="1"/>
            </p:cNvSpPr>
            <p:nvPr/>
          </p:nvSpPr>
          <p:spPr bwMode="auto">
            <a:xfrm flipH="1">
              <a:off x="1893" y="3541"/>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6" name="Line 30"/>
            <p:cNvSpPr>
              <a:spLocks noChangeShapeType="1"/>
            </p:cNvSpPr>
            <p:nvPr/>
          </p:nvSpPr>
          <p:spPr bwMode="auto">
            <a:xfrm flipH="1">
              <a:off x="665"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7" name="Line 31"/>
            <p:cNvSpPr>
              <a:spLocks noChangeShapeType="1"/>
            </p:cNvSpPr>
            <p:nvPr/>
          </p:nvSpPr>
          <p:spPr bwMode="auto">
            <a:xfrm flipH="1">
              <a:off x="1111"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8" name="Line 32"/>
            <p:cNvSpPr>
              <a:spLocks noChangeShapeType="1"/>
            </p:cNvSpPr>
            <p:nvPr/>
          </p:nvSpPr>
          <p:spPr bwMode="auto">
            <a:xfrm flipH="1">
              <a:off x="470"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19" name="Line 33"/>
            <p:cNvSpPr>
              <a:spLocks noChangeShapeType="1"/>
            </p:cNvSpPr>
            <p:nvPr/>
          </p:nvSpPr>
          <p:spPr bwMode="auto">
            <a:xfrm rot="-5400000">
              <a:off x="3366" y="521"/>
              <a:ext cx="0" cy="3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0" name="Oval 34"/>
            <p:cNvSpPr>
              <a:spLocks noChangeArrowheads="1"/>
            </p:cNvSpPr>
            <p:nvPr/>
          </p:nvSpPr>
          <p:spPr bwMode="auto">
            <a:xfrm>
              <a:off x="5191" y="2708"/>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21" name="Oval 35"/>
            <p:cNvSpPr>
              <a:spLocks noChangeArrowheads="1"/>
            </p:cNvSpPr>
            <p:nvPr/>
          </p:nvSpPr>
          <p:spPr bwMode="auto">
            <a:xfrm>
              <a:off x="5191" y="2512"/>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22" name="Oval 36"/>
            <p:cNvSpPr>
              <a:spLocks noChangeArrowheads="1"/>
            </p:cNvSpPr>
            <p:nvPr/>
          </p:nvSpPr>
          <p:spPr bwMode="auto">
            <a:xfrm>
              <a:off x="5191" y="2317"/>
              <a:ext cx="61" cy="5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23" name="Line 37"/>
            <p:cNvSpPr>
              <a:spLocks noChangeShapeType="1"/>
            </p:cNvSpPr>
            <p:nvPr/>
          </p:nvSpPr>
          <p:spPr bwMode="auto">
            <a:xfrm flipV="1">
              <a:off x="3331" y="2708"/>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4" name="Rectangle 38"/>
            <p:cNvSpPr>
              <a:spLocks noChangeArrowheads="1"/>
            </p:cNvSpPr>
            <p:nvPr/>
          </p:nvSpPr>
          <p:spPr bwMode="auto">
            <a:xfrm>
              <a:off x="3268" y="2998"/>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37925" name="Line 39"/>
            <p:cNvSpPr>
              <a:spLocks noChangeShapeType="1"/>
            </p:cNvSpPr>
            <p:nvPr/>
          </p:nvSpPr>
          <p:spPr bwMode="auto">
            <a:xfrm flipH="1">
              <a:off x="3331" y="3229"/>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6" name="Rectangle 40"/>
            <p:cNvSpPr>
              <a:spLocks noChangeArrowheads="1"/>
            </p:cNvSpPr>
            <p:nvPr/>
          </p:nvSpPr>
          <p:spPr bwMode="auto">
            <a:xfrm>
              <a:off x="3518" y="2998"/>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37927" name="Line 41"/>
            <p:cNvSpPr>
              <a:spLocks noChangeShapeType="1"/>
            </p:cNvSpPr>
            <p:nvPr/>
          </p:nvSpPr>
          <p:spPr bwMode="auto">
            <a:xfrm>
              <a:off x="3581" y="3229"/>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8" name="Line 42"/>
            <p:cNvSpPr>
              <a:spLocks noChangeShapeType="1"/>
            </p:cNvSpPr>
            <p:nvPr/>
          </p:nvSpPr>
          <p:spPr bwMode="auto">
            <a:xfrm flipV="1">
              <a:off x="3581" y="2534"/>
              <a:ext cx="0" cy="46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9" name="Rectangle 43"/>
            <p:cNvSpPr>
              <a:spLocks noChangeArrowheads="1"/>
            </p:cNvSpPr>
            <p:nvPr/>
          </p:nvSpPr>
          <p:spPr bwMode="auto">
            <a:xfrm>
              <a:off x="3768" y="3012"/>
              <a:ext cx="125" cy="23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37930" name="Line 44"/>
            <p:cNvSpPr>
              <a:spLocks noChangeShapeType="1"/>
            </p:cNvSpPr>
            <p:nvPr/>
          </p:nvSpPr>
          <p:spPr bwMode="auto">
            <a:xfrm>
              <a:off x="3831" y="3244"/>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1" name="Line 45"/>
            <p:cNvSpPr>
              <a:spLocks noChangeShapeType="1"/>
            </p:cNvSpPr>
            <p:nvPr/>
          </p:nvSpPr>
          <p:spPr bwMode="auto">
            <a:xfrm flipV="1">
              <a:off x="3831" y="2338"/>
              <a:ext cx="0" cy="6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2" name="Oval 46"/>
            <p:cNvSpPr>
              <a:spLocks noChangeArrowheads="1"/>
            </p:cNvSpPr>
            <p:nvPr/>
          </p:nvSpPr>
          <p:spPr bwMode="auto">
            <a:xfrm>
              <a:off x="3792" y="2302"/>
              <a:ext cx="61" cy="57"/>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33" name="Oval 47"/>
            <p:cNvSpPr>
              <a:spLocks noChangeArrowheads="1"/>
            </p:cNvSpPr>
            <p:nvPr/>
          </p:nvSpPr>
          <p:spPr bwMode="auto">
            <a:xfrm>
              <a:off x="3549" y="2498"/>
              <a:ext cx="62" cy="57"/>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34" name="Oval 48"/>
            <p:cNvSpPr>
              <a:spLocks noChangeArrowheads="1"/>
            </p:cNvSpPr>
            <p:nvPr/>
          </p:nvSpPr>
          <p:spPr bwMode="auto">
            <a:xfrm>
              <a:off x="3292" y="2701"/>
              <a:ext cx="61" cy="56"/>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35" name="Text Box 49"/>
            <p:cNvSpPr txBox="1">
              <a:spLocks noChangeArrowheads="1"/>
            </p:cNvSpPr>
            <p:nvPr/>
          </p:nvSpPr>
          <p:spPr bwMode="auto">
            <a:xfrm>
              <a:off x="3534" y="3204"/>
              <a:ext cx="3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latin typeface="Times New Roman" panose="02020603050405020304" pitchFamily="18" charset="0"/>
                </a:rPr>
                <a:t>R</a:t>
              </a:r>
              <a:r>
                <a:rPr kumimoji="1" lang="en-US" altLang="zh-CN" sz="2800">
                  <a:latin typeface="Times New Roman" panose="02020603050405020304" pitchFamily="18" charset="0"/>
                </a:rPr>
                <a:t>'</a:t>
              </a:r>
            </a:p>
          </p:txBody>
        </p:sp>
        <p:sp>
          <p:nvSpPr>
            <p:cNvPr id="37936" name="Line 50"/>
            <p:cNvSpPr>
              <a:spLocks noChangeShapeType="1"/>
            </p:cNvSpPr>
            <p:nvPr/>
          </p:nvSpPr>
          <p:spPr bwMode="auto">
            <a:xfrm flipH="1">
              <a:off x="3503" y="3548"/>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7" name="Line 51"/>
            <p:cNvSpPr>
              <a:spLocks noChangeShapeType="1"/>
            </p:cNvSpPr>
            <p:nvPr/>
          </p:nvSpPr>
          <p:spPr bwMode="auto">
            <a:xfrm flipH="1">
              <a:off x="3768" y="3548"/>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8" name="Line 52"/>
            <p:cNvSpPr>
              <a:spLocks noChangeShapeType="1"/>
            </p:cNvSpPr>
            <p:nvPr/>
          </p:nvSpPr>
          <p:spPr bwMode="auto">
            <a:xfrm flipH="1">
              <a:off x="2143" y="3555"/>
              <a:ext cx="93"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39" name="Line 53"/>
            <p:cNvSpPr>
              <a:spLocks noChangeShapeType="1"/>
            </p:cNvSpPr>
            <p:nvPr/>
          </p:nvSpPr>
          <p:spPr bwMode="auto">
            <a:xfrm flipH="1">
              <a:off x="2408"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0" name="Line 54"/>
            <p:cNvSpPr>
              <a:spLocks noChangeShapeType="1"/>
            </p:cNvSpPr>
            <p:nvPr/>
          </p:nvSpPr>
          <p:spPr bwMode="auto">
            <a:xfrm flipH="1">
              <a:off x="2698" y="3548"/>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1" name="Line 55"/>
            <p:cNvSpPr>
              <a:spLocks noChangeShapeType="1"/>
            </p:cNvSpPr>
            <p:nvPr/>
          </p:nvSpPr>
          <p:spPr bwMode="auto">
            <a:xfrm flipH="1">
              <a:off x="2979" y="3548"/>
              <a:ext cx="86"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2" name="Line 56"/>
            <p:cNvSpPr>
              <a:spLocks noChangeShapeType="1"/>
            </p:cNvSpPr>
            <p:nvPr/>
          </p:nvSpPr>
          <p:spPr bwMode="auto">
            <a:xfrm flipH="1">
              <a:off x="3252" y="3534"/>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3" name="Line 57"/>
            <p:cNvSpPr>
              <a:spLocks noChangeShapeType="1"/>
            </p:cNvSpPr>
            <p:nvPr/>
          </p:nvSpPr>
          <p:spPr bwMode="auto">
            <a:xfrm flipH="1">
              <a:off x="4057" y="3541"/>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4" name="Line 58"/>
            <p:cNvSpPr>
              <a:spLocks noChangeShapeType="1"/>
            </p:cNvSpPr>
            <p:nvPr/>
          </p:nvSpPr>
          <p:spPr bwMode="auto">
            <a:xfrm flipH="1">
              <a:off x="4292"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45" name="Freeform 59"/>
            <p:cNvSpPr>
              <a:spLocks/>
            </p:cNvSpPr>
            <p:nvPr/>
          </p:nvSpPr>
          <p:spPr bwMode="auto">
            <a:xfrm>
              <a:off x="1761" y="3219"/>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46" name="Line 60"/>
            <p:cNvSpPr>
              <a:spLocks noChangeShapeType="1"/>
            </p:cNvSpPr>
            <p:nvPr/>
          </p:nvSpPr>
          <p:spPr bwMode="auto">
            <a:xfrm>
              <a:off x="1766" y="2733"/>
              <a:ext cx="0" cy="3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7" name="Freeform 61"/>
            <p:cNvSpPr>
              <a:spLocks/>
            </p:cNvSpPr>
            <p:nvPr/>
          </p:nvSpPr>
          <p:spPr bwMode="auto">
            <a:xfrm>
              <a:off x="1761" y="3110"/>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48" name="Freeform 62"/>
            <p:cNvSpPr>
              <a:spLocks/>
            </p:cNvSpPr>
            <p:nvPr/>
          </p:nvSpPr>
          <p:spPr bwMode="auto">
            <a:xfrm>
              <a:off x="1886" y="3219"/>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49" name="Line 63"/>
            <p:cNvSpPr>
              <a:spLocks noChangeShapeType="1"/>
            </p:cNvSpPr>
            <p:nvPr/>
          </p:nvSpPr>
          <p:spPr bwMode="auto">
            <a:xfrm>
              <a:off x="1891" y="2530"/>
              <a:ext cx="0" cy="5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0" name="Freeform 64"/>
            <p:cNvSpPr>
              <a:spLocks/>
            </p:cNvSpPr>
            <p:nvPr/>
          </p:nvSpPr>
          <p:spPr bwMode="auto">
            <a:xfrm>
              <a:off x="1886" y="3110"/>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51" name="Freeform 65"/>
            <p:cNvSpPr>
              <a:spLocks/>
            </p:cNvSpPr>
            <p:nvPr/>
          </p:nvSpPr>
          <p:spPr bwMode="auto">
            <a:xfrm>
              <a:off x="2003" y="3211"/>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52" name="Line 66"/>
            <p:cNvSpPr>
              <a:spLocks noChangeShapeType="1"/>
            </p:cNvSpPr>
            <p:nvPr/>
          </p:nvSpPr>
          <p:spPr bwMode="auto">
            <a:xfrm flipH="1">
              <a:off x="2008" y="2328"/>
              <a:ext cx="8" cy="78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3" name="Freeform 67"/>
            <p:cNvSpPr>
              <a:spLocks/>
            </p:cNvSpPr>
            <p:nvPr/>
          </p:nvSpPr>
          <p:spPr bwMode="auto">
            <a:xfrm>
              <a:off x="2003" y="3103"/>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54" name="Line 68"/>
            <p:cNvSpPr>
              <a:spLocks noChangeShapeType="1"/>
            </p:cNvSpPr>
            <p:nvPr/>
          </p:nvSpPr>
          <p:spPr bwMode="auto">
            <a:xfrm flipV="1">
              <a:off x="1775" y="3330"/>
              <a:ext cx="2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5" name="Group 69"/>
            <p:cNvGrpSpPr>
              <a:grpSpLocks/>
            </p:cNvGrpSpPr>
            <p:nvPr/>
          </p:nvGrpSpPr>
          <p:grpSpPr bwMode="auto">
            <a:xfrm>
              <a:off x="1642" y="3011"/>
              <a:ext cx="540" cy="522"/>
              <a:chOff x="1602" y="3090"/>
              <a:chExt cx="414" cy="432"/>
            </a:xfrm>
          </p:grpSpPr>
          <p:sp>
            <p:nvSpPr>
              <p:cNvPr id="37983" name="Oval 70"/>
              <p:cNvSpPr>
                <a:spLocks noChangeArrowheads="1"/>
              </p:cNvSpPr>
              <p:nvPr/>
            </p:nvSpPr>
            <p:spPr bwMode="auto">
              <a:xfrm>
                <a:off x="1620" y="3090"/>
                <a:ext cx="366" cy="35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84" name="Line 71"/>
              <p:cNvSpPr>
                <a:spLocks noChangeShapeType="1"/>
              </p:cNvSpPr>
              <p:nvPr/>
            </p:nvSpPr>
            <p:spPr bwMode="auto">
              <a:xfrm flipH="1">
                <a:off x="1638"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5" name="Line 72"/>
              <p:cNvSpPr>
                <a:spLocks noChangeShapeType="1"/>
              </p:cNvSpPr>
              <p:nvPr/>
            </p:nvSpPr>
            <p:spPr bwMode="auto">
              <a:xfrm>
                <a:off x="1926"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6" name="Line 73"/>
              <p:cNvSpPr>
                <a:spLocks noChangeShapeType="1"/>
              </p:cNvSpPr>
              <p:nvPr/>
            </p:nvSpPr>
            <p:spPr bwMode="auto">
              <a:xfrm>
                <a:off x="1602" y="3462"/>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7" name="Line 74"/>
              <p:cNvSpPr>
                <a:spLocks noChangeShapeType="1"/>
              </p:cNvSpPr>
              <p:nvPr/>
            </p:nvSpPr>
            <p:spPr bwMode="auto">
              <a:xfrm>
                <a:off x="1602" y="3456"/>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8" name="Line 75"/>
              <p:cNvSpPr>
                <a:spLocks noChangeShapeType="1"/>
              </p:cNvSpPr>
              <p:nvPr/>
            </p:nvSpPr>
            <p:spPr bwMode="auto">
              <a:xfrm>
                <a:off x="2004" y="3462"/>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9" name="Line 76"/>
              <p:cNvSpPr>
                <a:spLocks noChangeShapeType="1"/>
              </p:cNvSpPr>
              <p:nvPr/>
            </p:nvSpPr>
            <p:spPr bwMode="auto">
              <a:xfrm>
                <a:off x="1602" y="3510"/>
                <a:ext cx="4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56" name="Line 77"/>
            <p:cNvSpPr>
              <a:spLocks noChangeShapeType="1"/>
            </p:cNvSpPr>
            <p:nvPr/>
          </p:nvSpPr>
          <p:spPr bwMode="auto">
            <a:xfrm flipH="1">
              <a:off x="4534"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57" name="Line 78"/>
            <p:cNvSpPr>
              <a:spLocks noChangeShapeType="1"/>
            </p:cNvSpPr>
            <p:nvPr/>
          </p:nvSpPr>
          <p:spPr bwMode="auto">
            <a:xfrm flipH="1">
              <a:off x="4800"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58" name="Line 79"/>
            <p:cNvSpPr>
              <a:spLocks noChangeShapeType="1"/>
            </p:cNvSpPr>
            <p:nvPr/>
          </p:nvSpPr>
          <p:spPr bwMode="auto">
            <a:xfrm flipH="1">
              <a:off x="5089" y="3548"/>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959" name="Line 80"/>
            <p:cNvSpPr>
              <a:spLocks noChangeShapeType="1"/>
            </p:cNvSpPr>
            <p:nvPr/>
          </p:nvSpPr>
          <p:spPr bwMode="auto">
            <a:xfrm flipH="1">
              <a:off x="5308" y="3555"/>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7960" name="Group 81"/>
            <p:cNvGrpSpPr>
              <a:grpSpLocks/>
            </p:cNvGrpSpPr>
            <p:nvPr/>
          </p:nvGrpSpPr>
          <p:grpSpPr bwMode="auto">
            <a:xfrm>
              <a:off x="4143" y="2315"/>
              <a:ext cx="829" cy="1218"/>
              <a:chOff x="3952" y="1198"/>
              <a:chExt cx="829" cy="1218"/>
            </a:xfrm>
          </p:grpSpPr>
          <p:sp>
            <p:nvSpPr>
              <p:cNvPr id="37968" name="Line 82"/>
              <p:cNvSpPr>
                <a:spLocks noChangeShapeType="1"/>
              </p:cNvSpPr>
              <p:nvPr/>
            </p:nvSpPr>
            <p:spPr bwMode="auto">
              <a:xfrm>
                <a:off x="3952" y="2104"/>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9" name="Line 83"/>
              <p:cNvSpPr>
                <a:spLocks noChangeShapeType="1"/>
              </p:cNvSpPr>
              <p:nvPr/>
            </p:nvSpPr>
            <p:spPr bwMode="auto">
              <a:xfrm>
                <a:off x="3952" y="2191"/>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0" name="Line 84"/>
              <p:cNvSpPr>
                <a:spLocks noChangeShapeType="1"/>
              </p:cNvSpPr>
              <p:nvPr/>
            </p:nvSpPr>
            <p:spPr bwMode="auto">
              <a:xfrm>
                <a:off x="4077" y="1604"/>
                <a:ext cx="0" cy="5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1" name="Line 85"/>
              <p:cNvSpPr>
                <a:spLocks noChangeShapeType="1"/>
              </p:cNvSpPr>
              <p:nvPr/>
            </p:nvSpPr>
            <p:spPr bwMode="auto">
              <a:xfrm>
                <a:off x="4077"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2" name="Line 86"/>
              <p:cNvSpPr>
                <a:spLocks noChangeShapeType="1"/>
              </p:cNvSpPr>
              <p:nvPr/>
            </p:nvSpPr>
            <p:spPr bwMode="auto">
              <a:xfrm>
                <a:off x="4241" y="2104"/>
                <a:ext cx="251"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3" name="Line 87"/>
              <p:cNvSpPr>
                <a:spLocks noChangeShapeType="1"/>
              </p:cNvSpPr>
              <p:nvPr/>
            </p:nvSpPr>
            <p:spPr bwMode="auto">
              <a:xfrm>
                <a:off x="4241" y="2191"/>
                <a:ext cx="251"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4" name="Line 88"/>
              <p:cNvSpPr>
                <a:spLocks noChangeShapeType="1"/>
              </p:cNvSpPr>
              <p:nvPr/>
            </p:nvSpPr>
            <p:spPr bwMode="auto">
              <a:xfrm>
                <a:off x="4367" y="1423"/>
                <a:ext cx="0" cy="69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5" name="Line 89"/>
              <p:cNvSpPr>
                <a:spLocks noChangeShapeType="1"/>
              </p:cNvSpPr>
              <p:nvPr/>
            </p:nvSpPr>
            <p:spPr bwMode="auto">
              <a:xfrm>
                <a:off x="4367"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6" name="Line 90"/>
              <p:cNvSpPr>
                <a:spLocks noChangeShapeType="1"/>
              </p:cNvSpPr>
              <p:nvPr/>
            </p:nvSpPr>
            <p:spPr bwMode="auto">
              <a:xfrm>
                <a:off x="4531" y="2104"/>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7" name="Line 91"/>
              <p:cNvSpPr>
                <a:spLocks noChangeShapeType="1"/>
              </p:cNvSpPr>
              <p:nvPr/>
            </p:nvSpPr>
            <p:spPr bwMode="auto">
              <a:xfrm>
                <a:off x="4531" y="2191"/>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8" name="Line 92"/>
              <p:cNvSpPr>
                <a:spLocks noChangeShapeType="1"/>
              </p:cNvSpPr>
              <p:nvPr/>
            </p:nvSpPr>
            <p:spPr bwMode="auto">
              <a:xfrm>
                <a:off x="4656" y="1220"/>
                <a:ext cx="0" cy="89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9" name="Line 93"/>
              <p:cNvSpPr>
                <a:spLocks noChangeShapeType="1"/>
              </p:cNvSpPr>
              <p:nvPr/>
            </p:nvSpPr>
            <p:spPr bwMode="auto">
              <a:xfrm>
                <a:off x="4656"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0" name="Oval 94"/>
              <p:cNvSpPr>
                <a:spLocks noChangeArrowheads="1"/>
              </p:cNvSpPr>
              <p:nvPr/>
            </p:nvSpPr>
            <p:spPr bwMode="auto">
              <a:xfrm>
                <a:off x="4046" y="1582"/>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81" name="Oval 95"/>
              <p:cNvSpPr>
                <a:spLocks noChangeArrowheads="1"/>
              </p:cNvSpPr>
              <p:nvPr/>
            </p:nvSpPr>
            <p:spPr bwMode="auto">
              <a:xfrm>
                <a:off x="4335" y="1394"/>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82" name="Oval 96"/>
              <p:cNvSpPr>
                <a:spLocks noChangeArrowheads="1"/>
              </p:cNvSpPr>
              <p:nvPr/>
            </p:nvSpPr>
            <p:spPr bwMode="auto">
              <a:xfrm>
                <a:off x="4625" y="1198"/>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7961" name="Text Box 97"/>
            <p:cNvSpPr txBox="1">
              <a:spLocks noChangeArrowheads="1"/>
            </p:cNvSpPr>
            <p:nvPr/>
          </p:nvSpPr>
          <p:spPr bwMode="auto">
            <a:xfrm>
              <a:off x="4792" y="2893"/>
              <a:ext cx="3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latin typeface="Times New Roman" panose="02020603050405020304" pitchFamily="18" charset="0"/>
                </a:rPr>
                <a:t>C</a:t>
              </a:r>
              <a:r>
                <a:rPr kumimoji="1" lang="en-US" altLang="zh-CN" sz="2800">
                  <a:latin typeface="Times New Roman" panose="02020603050405020304" pitchFamily="18" charset="0"/>
                </a:rPr>
                <a:t>'</a:t>
              </a:r>
            </a:p>
          </p:txBody>
        </p:sp>
        <p:sp>
          <p:nvSpPr>
            <p:cNvPr id="37962" name="Text Box 98"/>
            <p:cNvSpPr txBox="1">
              <a:spLocks noChangeArrowheads="1"/>
            </p:cNvSpPr>
            <p:nvPr/>
          </p:nvSpPr>
          <p:spPr bwMode="auto">
            <a:xfrm>
              <a:off x="1492" y="3612"/>
              <a:ext cx="9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a:solidFill>
                    <a:srgbClr val="FF3300"/>
                  </a:solidFill>
                  <a:latin typeface="Times New Roman" panose="02020603050405020304" pitchFamily="18" charset="0"/>
                </a:rPr>
                <a:t>R</a:t>
              </a:r>
              <a:r>
                <a:rPr kumimoji="1" lang="en-US" altLang="zh-CN" sz="2800" baseline="-25000">
                  <a:solidFill>
                    <a:srgbClr val="FF3300"/>
                  </a:solidFill>
                  <a:latin typeface="Times New Roman" panose="02020603050405020304" pitchFamily="18" charset="0"/>
                </a:rPr>
                <a:t>G</a:t>
              </a:r>
              <a:r>
                <a:rPr kumimoji="1" lang="en-US" altLang="zh-CN" sz="2800">
                  <a:solidFill>
                    <a:srgbClr val="FF3300"/>
                  </a:solidFill>
                  <a:latin typeface="Times New Roman" panose="02020603050405020304" pitchFamily="18" charset="0"/>
                </a:rPr>
                <a:t>&lt;4</a:t>
              </a:r>
              <a:r>
                <a:rPr kumimoji="1" lang="el-GR" altLang="zh-CN" sz="2800">
                  <a:solidFill>
                    <a:srgbClr val="FF3300"/>
                  </a:solidFill>
                  <a:latin typeface="Times New Roman" panose="02020603050405020304" pitchFamily="18" charset="0"/>
                  <a:cs typeface="Times New Roman" panose="02020603050405020304" pitchFamily="18" charset="0"/>
                </a:rPr>
                <a:t>Ω</a:t>
              </a:r>
            </a:p>
          </p:txBody>
        </p:sp>
        <p:sp>
          <p:nvSpPr>
            <p:cNvPr id="37963" name="Line 99"/>
            <p:cNvSpPr>
              <a:spLocks noChangeShapeType="1"/>
            </p:cNvSpPr>
            <p:nvPr/>
          </p:nvSpPr>
          <p:spPr bwMode="auto">
            <a:xfrm flipV="1">
              <a:off x="1454" y="3129"/>
              <a:ext cx="0" cy="46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4" name="Rectangle 100"/>
            <p:cNvSpPr>
              <a:spLocks noChangeArrowheads="1"/>
            </p:cNvSpPr>
            <p:nvPr/>
          </p:nvSpPr>
          <p:spPr bwMode="auto">
            <a:xfrm>
              <a:off x="1432" y="3581"/>
              <a:ext cx="60" cy="17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65" name="Line 101"/>
            <p:cNvSpPr>
              <a:spLocks noChangeShapeType="1"/>
            </p:cNvSpPr>
            <p:nvPr/>
          </p:nvSpPr>
          <p:spPr bwMode="auto">
            <a:xfrm>
              <a:off x="1432" y="3761"/>
              <a:ext cx="26" cy="10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6" name="Line 102"/>
            <p:cNvSpPr>
              <a:spLocks noChangeShapeType="1"/>
            </p:cNvSpPr>
            <p:nvPr/>
          </p:nvSpPr>
          <p:spPr bwMode="auto">
            <a:xfrm flipH="1">
              <a:off x="1462" y="3754"/>
              <a:ext cx="30" cy="11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7" name="Line 103"/>
            <p:cNvSpPr>
              <a:spLocks noChangeShapeType="1"/>
            </p:cNvSpPr>
            <p:nvPr/>
          </p:nvSpPr>
          <p:spPr bwMode="auto">
            <a:xfrm flipH="1">
              <a:off x="1439" y="3129"/>
              <a:ext cx="27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 nam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554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7637">
                                            <p:txEl>
                                              <p:pRg st="0" end="0"/>
                                            </p:txEl>
                                          </p:spTgt>
                                        </p:tgtEl>
                                        <p:attrNameLst>
                                          <p:attrName>style.visibility</p:attrName>
                                        </p:attrNameLst>
                                      </p:cBhvr>
                                      <p:to>
                                        <p:strVal val="visible"/>
                                      </p:to>
                                    </p:set>
                                    <p:animEffect transition="in" filter="wipe(left)">
                                      <p:cBhvr>
                                        <p:cTn id="11" dur="500"/>
                                        <p:tgtEl>
                                          <p:spTgt spid="19763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3"/>
                </p:tgtEl>
              </p:cMediaNode>
            </p:audio>
          </p:childTnLst>
        </p:cTn>
      </p:par>
    </p:tnLst>
    <p:bldLst>
      <p:bldP spid="19763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31800" y="2173288"/>
            <a:ext cx="8077200" cy="2624137"/>
            <a:chOff x="272" y="866"/>
            <a:chExt cx="5088" cy="1653"/>
          </a:xfrm>
        </p:grpSpPr>
        <p:sp>
          <p:nvSpPr>
            <p:cNvPr id="38922" name="Line 4"/>
            <p:cNvSpPr>
              <a:spLocks noChangeShapeType="1"/>
            </p:cNvSpPr>
            <p:nvPr/>
          </p:nvSpPr>
          <p:spPr bwMode="auto">
            <a:xfrm rot="5400000" flipV="1">
              <a:off x="3207" y="-589"/>
              <a:ext cx="8" cy="36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3" name="Line 5"/>
            <p:cNvSpPr>
              <a:spLocks noChangeShapeType="1"/>
            </p:cNvSpPr>
            <p:nvPr/>
          </p:nvSpPr>
          <p:spPr bwMode="auto">
            <a:xfrm>
              <a:off x="483" y="1004"/>
              <a:ext cx="0" cy="42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24" name="Freeform 6"/>
            <p:cNvSpPr>
              <a:spLocks/>
            </p:cNvSpPr>
            <p:nvPr/>
          </p:nvSpPr>
          <p:spPr bwMode="auto">
            <a:xfrm rot="-5400000">
              <a:off x="976" y="1104"/>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5" name="Freeform 7"/>
            <p:cNvSpPr>
              <a:spLocks/>
            </p:cNvSpPr>
            <p:nvPr/>
          </p:nvSpPr>
          <p:spPr bwMode="auto">
            <a:xfrm rot="-5400000">
              <a:off x="1133" y="1103"/>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6" name="Freeform 8"/>
            <p:cNvSpPr>
              <a:spLocks/>
            </p:cNvSpPr>
            <p:nvPr/>
          </p:nvSpPr>
          <p:spPr bwMode="auto">
            <a:xfrm rot="-5400000">
              <a:off x="1289" y="1104"/>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7" name="Line 9"/>
            <p:cNvSpPr>
              <a:spLocks noChangeShapeType="1"/>
            </p:cNvSpPr>
            <p:nvPr/>
          </p:nvSpPr>
          <p:spPr bwMode="auto">
            <a:xfrm rot="-5400000">
              <a:off x="652" y="1068"/>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8" name="Freeform 10"/>
            <p:cNvSpPr>
              <a:spLocks/>
            </p:cNvSpPr>
            <p:nvPr/>
          </p:nvSpPr>
          <p:spPr bwMode="auto">
            <a:xfrm rot="-5400000">
              <a:off x="828" y="1103"/>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9" name="Freeform 11"/>
            <p:cNvSpPr>
              <a:spLocks/>
            </p:cNvSpPr>
            <p:nvPr/>
          </p:nvSpPr>
          <p:spPr bwMode="auto">
            <a:xfrm rot="-5400000">
              <a:off x="960" y="901"/>
              <a:ext cx="83" cy="157"/>
            </a:xfrm>
            <a:custGeom>
              <a:avLst/>
              <a:gdLst>
                <a:gd name="T0" fmla="*/ 0 w 140"/>
                <a:gd name="T1" fmla="*/ 0 h 198"/>
                <a:gd name="T2" fmla="*/ 71 w 140"/>
                <a:gd name="T3" fmla="*/ 48 h 198"/>
                <a:gd name="T4" fmla="*/ 71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0" name="Freeform 12"/>
            <p:cNvSpPr>
              <a:spLocks/>
            </p:cNvSpPr>
            <p:nvPr/>
          </p:nvSpPr>
          <p:spPr bwMode="auto">
            <a:xfrm rot="-5400000">
              <a:off x="1116" y="902"/>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1" name="Freeform 13"/>
            <p:cNvSpPr>
              <a:spLocks/>
            </p:cNvSpPr>
            <p:nvPr/>
          </p:nvSpPr>
          <p:spPr bwMode="auto">
            <a:xfrm rot="-5400000">
              <a:off x="1272" y="902"/>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2" name="Line 14"/>
            <p:cNvSpPr>
              <a:spLocks noChangeShapeType="1"/>
            </p:cNvSpPr>
            <p:nvPr/>
          </p:nvSpPr>
          <p:spPr bwMode="auto">
            <a:xfrm rot="-5400000">
              <a:off x="636" y="866"/>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3" name="Freeform 15"/>
            <p:cNvSpPr>
              <a:spLocks/>
            </p:cNvSpPr>
            <p:nvPr/>
          </p:nvSpPr>
          <p:spPr bwMode="auto">
            <a:xfrm rot="-5400000">
              <a:off x="811" y="902"/>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4" name="Freeform 16"/>
            <p:cNvSpPr>
              <a:spLocks/>
            </p:cNvSpPr>
            <p:nvPr/>
          </p:nvSpPr>
          <p:spPr bwMode="auto">
            <a:xfrm rot="-5400000">
              <a:off x="976" y="1293"/>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5" name="Freeform 17"/>
            <p:cNvSpPr>
              <a:spLocks/>
            </p:cNvSpPr>
            <p:nvPr/>
          </p:nvSpPr>
          <p:spPr bwMode="auto">
            <a:xfrm rot="-5400000">
              <a:off x="1133" y="1292"/>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6" name="Freeform 18"/>
            <p:cNvSpPr>
              <a:spLocks/>
            </p:cNvSpPr>
            <p:nvPr/>
          </p:nvSpPr>
          <p:spPr bwMode="auto">
            <a:xfrm rot="-5400000">
              <a:off x="1289" y="1293"/>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7" name="Line 19"/>
            <p:cNvSpPr>
              <a:spLocks noChangeShapeType="1"/>
            </p:cNvSpPr>
            <p:nvPr/>
          </p:nvSpPr>
          <p:spPr bwMode="auto">
            <a:xfrm rot="5400000" flipV="1">
              <a:off x="3203" y="-389"/>
              <a:ext cx="0" cy="360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8" name="Line 20"/>
            <p:cNvSpPr>
              <a:spLocks noChangeShapeType="1"/>
            </p:cNvSpPr>
            <p:nvPr/>
          </p:nvSpPr>
          <p:spPr bwMode="auto">
            <a:xfrm rot="-5400000">
              <a:off x="652" y="1257"/>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9" name="Freeform 21"/>
            <p:cNvSpPr>
              <a:spLocks/>
            </p:cNvSpPr>
            <p:nvPr/>
          </p:nvSpPr>
          <p:spPr bwMode="auto">
            <a:xfrm rot="-5400000">
              <a:off x="828" y="1292"/>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40" name="Line 22"/>
            <p:cNvSpPr>
              <a:spLocks noChangeShapeType="1"/>
            </p:cNvSpPr>
            <p:nvPr/>
          </p:nvSpPr>
          <p:spPr bwMode="auto">
            <a:xfrm flipV="1">
              <a:off x="272" y="2228"/>
              <a:ext cx="504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1" name="Line 23"/>
            <p:cNvSpPr>
              <a:spLocks noChangeShapeType="1"/>
            </p:cNvSpPr>
            <p:nvPr/>
          </p:nvSpPr>
          <p:spPr bwMode="auto">
            <a:xfrm flipH="1">
              <a:off x="1460" y="2242"/>
              <a:ext cx="86"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2" name="Line 24"/>
            <p:cNvSpPr>
              <a:spLocks noChangeShapeType="1"/>
            </p:cNvSpPr>
            <p:nvPr/>
          </p:nvSpPr>
          <p:spPr bwMode="auto">
            <a:xfrm flipH="1">
              <a:off x="1210"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3" name="Line 25"/>
            <p:cNvSpPr>
              <a:spLocks noChangeShapeType="1"/>
            </p:cNvSpPr>
            <p:nvPr/>
          </p:nvSpPr>
          <p:spPr bwMode="auto">
            <a:xfrm flipH="1">
              <a:off x="733" y="2235"/>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4" name="Line 26"/>
            <p:cNvSpPr>
              <a:spLocks noChangeShapeType="1"/>
            </p:cNvSpPr>
            <p:nvPr/>
          </p:nvSpPr>
          <p:spPr bwMode="auto">
            <a:xfrm flipH="1">
              <a:off x="1734" y="2228"/>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5" name="Line 27"/>
            <p:cNvSpPr>
              <a:spLocks noChangeShapeType="1"/>
            </p:cNvSpPr>
            <p:nvPr/>
          </p:nvSpPr>
          <p:spPr bwMode="auto">
            <a:xfrm flipH="1">
              <a:off x="506"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6" name="Line 28"/>
            <p:cNvSpPr>
              <a:spLocks noChangeShapeType="1"/>
            </p:cNvSpPr>
            <p:nvPr/>
          </p:nvSpPr>
          <p:spPr bwMode="auto">
            <a:xfrm flipH="1">
              <a:off x="952"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7" name="Line 29"/>
            <p:cNvSpPr>
              <a:spLocks noChangeShapeType="1"/>
            </p:cNvSpPr>
            <p:nvPr/>
          </p:nvSpPr>
          <p:spPr bwMode="auto">
            <a:xfrm flipH="1">
              <a:off x="311"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48" name="Line 30"/>
            <p:cNvSpPr>
              <a:spLocks noChangeShapeType="1"/>
            </p:cNvSpPr>
            <p:nvPr/>
          </p:nvSpPr>
          <p:spPr bwMode="auto">
            <a:xfrm rot="-5400000">
              <a:off x="3207" y="-792"/>
              <a:ext cx="0" cy="3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49" name="Text Box 31"/>
            <p:cNvSpPr txBox="1">
              <a:spLocks noChangeArrowheads="1"/>
            </p:cNvSpPr>
            <p:nvPr/>
          </p:nvSpPr>
          <p:spPr bwMode="auto">
            <a:xfrm>
              <a:off x="5079" y="1271"/>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400">
                <a:solidFill>
                  <a:srgbClr val="FF3300"/>
                </a:solidFill>
                <a:latin typeface="Times New Roman" panose="02020603050405020304" pitchFamily="18" charset="0"/>
              </a:endParaRPr>
            </a:p>
          </p:txBody>
        </p:sp>
        <p:sp>
          <p:nvSpPr>
            <p:cNvPr id="38950" name="Text Box 32"/>
            <p:cNvSpPr txBox="1">
              <a:spLocks noChangeArrowheads="1"/>
            </p:cNvSpPr>
            <p:nvPr/>
          </p:nvSpPr>
          <p:spPr bwMode="auto">
            <a:xfrm>
              <a:off x="5071" y="866"/>
              <a:ext cx="2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400">
                <a:solidFill>
                  <a:srgbClr val="FF3300"/>
                </a:solidFill>
                <a:latin typeface="Times New Roman" panose="02020603050405020304" pitchFamily="18" charset="0"/>
              </a:endParaRPr>
            </a:p>
          </p:txBody>
        </p:sp>
        <p:sp>
          <p:nvSpPr>
            <p:cNvPr id="38951" name="Text Box 33"/>
            <p:cNvSpPr txBox="1">
              <a:spLocks noChangeArrowheads="1"/>
            </p:cNvSpPr>
            <p:nvPr/>
          </p:nvSpPr>
          <p:spPr bwMode="auto">
            <a:xfrm>
              <a:off x="5071" y="1091"/>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400">
                <a:solidFill>
                  <a:srgbClr val="FF3300"/>
                </a:solidFill>
                <a:latin typeface="Times New Roman" panose="02020603050405020304" pitchFamily="18" charset="0"/>
              </a:endParaRPr>
            </a:p>
          </p:txBody>
        </p:sp>
        <p:sp>
          <p:nvSpPr>
            <p:cNvPr id="38952" name="Oval 34"/>
            <p:cNvSpPr>
              <a:spLocks noChangeArrowheads="1"/>
            </p:cNvSpPr>
            <p:nvPr/>
          </p:nvSpPr>
          <p:spPr bwMode="auto">
            <a:xfrm>
              <a:off x="5032" y="1395"/>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53" name="Oval 35"/>
            <p:cNvSpPr>
              <a:spLocks noChangeArrowheads="1"/>
            </p:cNvSpPr>
            <p:nvPr/>
          </p:nvSpPr>
          <p:spPr bwMode="auto">
            <a:xfrm>
              <a:off x="5032" y="1199"/>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54" name="Oval 36"/>
            <p:cNvSpPr>
              <a:spLocks noChangeArrowheads="1"/>
            </p:cNvSpPr>
            <p:nvPr/>
          </p:nvSpPr>
          <p:spPr bwMode="auto">
            <a:xfrm>
              <a:off x="5032" y="1004"/>
              <a:ext cx="61" cy="5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55" name="Line 37"/>
            <p:cNvSpPr>
              <a:spLocks noChangeShapeType="1"/>
            </p:cNvSpPr>
            <p:nvPr/>
          </p:nvSpPr>
          <p:spPr bwMode="auto">
            <a:xfrm flipV="1">
              <a:off x="3172" y="1395"/>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6" name="Rectangle 38"/>
            <p:cNvSpPr>
              <a:spLocks noChangeArrowheads="1"/>
            </p:cNvSpPr>
            <p:nvPr/>
          </p:nvSpPr>
          <p:spPr bwMode="auto">
            <a:xfrm>
              <a:off x="3109" y="1685"/>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solidFill>
                  <a:srgbClr val="000000"/>
                </a:solidFill>
                <a:latin typeface="Times New Roman" panose="02020603050405020304" pitchFamily="18" charset="0"/>
              </a:endParaRPr>
            </a:p>
          </p:txBody>
        </p:sp>
        <p:sp>
          <p:nvSpPr>
            <p:cNvPr id="38957" name="Line 39"/>
            <p:cNvSpPr>
              <a:spLocks noChangeShapeType="1"/>
            </p:cNvSpPr>
            <p:nvPr/>
          </p:nvSpPr>
          <p:spPr bwMode="auto">
            <a:xfrm flipH="1">
              <a:off x="3172" y="1916"/>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8" name="Rectangle 40"/>
            <p:cNvSpPr>
              <a:spLocks noChangeArrowheads="1"/>
            </p:cNvSpPr>
            <p:nvPr/>
          </p:nvSpPr>
          <p:spPr bwMode="auto">
            <a:xfrm>
              <a:off x="3359" y="1685"/>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solidFill>
                  <a:srgbClr val="000000"/>
                </a:solidFill>
                <a:latin typeface="Times New Roman" panose="02020603050405020304" pitchFamily="18" charset="0"/>
              </a:endParaRPr>
            </a:p>
          </p:txBody>
        </p:sp>
        <p:sp>
          <p:nvSpPr>
            <p:cNvPr id="38959" name="Line 41"/>
            <p:cNvSpPr>
              <a:spLocks noChangeShapeType="1"/>
            </p:cNvSpPr>
            <p:nvPr/>
          </p:nvSpPr>
          <p:spPr bwMode="auto">
            <a:xfrm>
              <a:off x="3422" y="1916"/>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0" name="Line 42"/>
            <p:cNvSpPr>
              <a:spLocks noChangeShapeType="1"/>
            </p:cNvSpPr>
            <p:nvPr/>
          </p:nvSpPr>
          <p:spPr bwMode="auto">
            <a:xfrm flipV="1">
              <a:off x="3422" y="1221"/>
              <a:ext cx="0" cy="46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1" name="Rectangle 43"/>
            <p:cNvSpPr>
              <a:spLocks noChangeArrowheads="1"/>
            </p:cNvSpPr>
            <p:nvPr/>
          </p:nvSpPr>
          <p:spPr bwMode="auto">
            <a:xfrm>
              <a:off x="3609" y="1699"/>
              <a:ext cx="125" cy="23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solidFill>
                  <a:srgbClr val="000000"/>
                </a:solidFill>
                <a:latin typeface="Times New Roman" panose="02020603050405020304" pitchFamily="18" charset="0"/>
              </a:endParaRPr>
            </a:p>
          </p:txBody>
        </p:sp>
        <p:sp>
          <p:nvSpPr>
            <p:cNvPr id="38962" name="Line 44"/>
            <p:cNvSpPr>
              <a:spLocks noChangeShapeType="1"/>
            </p:cNvSpPr>
            <p:nvPr/>
          </p:nvSpPr>
          <p:spPr bwMode="auto">
            <a:xfrm>
              <a:off x="3672" y="1931"/>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3" name="Line 45"/>
            <p:cNvSpPr>
              <a:spLocks noChangeShapeType="1"/>
            </p:cNvSpPr>
            <p:nvPr/>
          </p:nvSpPr>
          <p:spPr bwMode="auto">
            <a:xfrm flipV="1">
              <a:off x="3672" y="1025"/>
              <a:ext cx="0" cy="6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4" name="Oval 46"/>
            <p:cNvSpPr>
              <a:spLocks noChangeArrowheads="1"/>
            </p:cNvSpPr>
            <p:nvPr/>
          </p:nvSpPr>
          <p:spPr bwMode="auto">
            <a:xfrm>
              <a:off x="3633" y="989"/>
              <a:ext cx="61" cy="57"/>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65" name="Oval 47"/>
            <p:cNvSpPr>
              <a:spLocks noChangeArrowheads="1"/>
            </p:cNvSpPr>
            <p:nvPr/>
          </p:nvSpPr>
          <p:spPr bwMode="auto">
            <a:xfrm>
              <a:off x="3390" y="1185"/>
              <a:ext cx="62" cy="57"/>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66" name="Oval 48"/>
            <p:cNvSpPr>
              <a:spLocks noChangeArrowheads="1"/>
            </p:cNvSpPr>
            <p:nvPr/>
          </p:nvSpPr>
          <p:spPr bwMode="auto">
            <a:xfrm>
              <a:off x="3133" y="1388"/>
              <a:ext cx="61" cy="56"/>
            </a:xfrm>
            <a:prstGeom prst="ellipse">
              <a:avLst/>
            </a:prstGeom>
            <a:solidFill>
              <a:srgbClr val="FFCC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67" name="Text Box 49"/>
            <p:cNvSpPr txBox="1">
              <a:spLocks noChangeArrowheads="1"/>
            </p:cNvSpPr>
            <p:nvPr/>
          </p:nvSpPr>
          <p:spPr bwMode="auto">
            <a:xfrm>
              <a:off x="3375" y="1910"/>
              <a:ext cx="3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FF3300"/>
                  </a:solidFill>
                  <a:latin typeface="Times New Roman" panose="02020603050405020304" pitchFamily="18" charset="0"/>
                </a:rPr>
                <a:t>R</a:t>
              </a:r>
              <a:r>
                <a:rPr kumimoji="1" lang="en-US" altLang="zh-CN" sz="2400">
                  <a:solidFill>
                    <a:srgbClr val="FF3300"/>
                  </a:solidFill>
                  <a:latin typeface="Times New Roman" panose="02020603050405020304" pitchFamily="18" charset="0"/>
                </a:rPr>
                <a:t>'</a:t>
              </a:r>
            </a:p>
          </p:txBody>
        </p:sp>
        <p:sp>
          <p:nvSpPr>
            <p:cNvPr id="38968" name="Line 50"/>
            <p:cNvSpPr>
              <a:spLocks noChangeShapeType="1"/>
            </p:cNvSpPr>
            <p:nvPr/>
          </p:nvSpPr>
          <p:spPr bwMode="auto">
            <a:xfrm flipH="1">
              <a:off x="3344" y="2235"/>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69" name="Line 51"/>
            <p:cNvSpPr>
              <a:spLocks noChangeShapeType="1"/>
            </p:cNvSpPr>
            <p:nvPr/>
          </p:nvSpPr>
          <p:spPr bwMode="auto">
            <a:xfrm flipH="1">
              <a:off x="3609" y="2235"/>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70" name="Line 52"/>
            <p:cNvSpPr>
              <a:spLocks noChangeShapeType="1"/>
            </p:cNvSpPr>
            <p:nvPr/>
          </p:nvSpPr>
          <p:spPr bwMode="auto">
            <a:xfrm flipH="1">
              <a:off x="1984" y="2242"/>
              <a:ext cx="93"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71" name="Line 53"/>
            <p:cNvSpPr>
              <a:spLocks noChangeShapeType="1"/>
            </p:cNvSpPr>
            <p:nvPr/>
          </p:nvSpPr>
          <p:spPr bwMode="auto">
            <a:xfrm flipH="1">
              <a:off x="2249"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72" name="Line 54"/>
            <p:cNvSpPr>
              <a:spLocks noChangeShapeType="1"/>
            </p:cNvSpPr>
            <p:nvPr/>
          </p:nvSpPr>
          <p:spPr bwMode="auto">
            <a:xfrm flipH="1">
              <a:off x="2539" y="2235"/>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73" name="Freeform 55"/>
            <p:cNvSpPr>
              <a:spLocks/>
            </p:cNvSpPr>
            <p:nvPr/>
          </p:nvSpPr>
          <p:spPr bwMode="auto">
            <a:xfrm rot="19217489" flipH="1">
              <a:off x="2462" y="1524"/>
              <a:ext cx="217" cy="149"/>
            </a:xfrm>
            <a:custGeom>
              <a:avLst/>
              <a:gdLst>
                <a:gd name="T0" fmla="*/ 142 w 410"/>
                <a:gd name="T1" fmla="*/ 43 h 406"/>
                <a:gd name="T2" fmla="*/ 115 w 410"/>
                <a:gd name="T3" fmla="*/ 15 h 406"/>
                <a:gd name="T4" fmla="*/ 88 w 410"/>
                <a:gd name="T5" fmla="*/ 0 h 406"/>
                <a:gd name="T6" fmla="*/ 56 w 410"/>
                <a:gd name="T7" fmla="*/ 0 h 406"/>
                <a:gd name="T8" fmla="*/ 21 w 410"/>
                <a:gd name="T9" fmla="*/ 10 h 406"/>
                <a:gd name="T10" fmla="*/ 5 w 410"/>
                <a:gd name="T11" fmla="*/ 26 h 406"/>
                <a:gd name="T12" fmla="*/ 0 w 410"/>
                <a:gd name="T13" fmla="*/ 48 h 406"/>
                <a:gd name="T14" fmla="*/ 5 w 410"/>
                <a:gd name="T15" fmla="*/ 78 h 406"/>
                <a:gd name="T16" fmla="*/ 26 w 410"/>
                <a:gd name="T17" fmla="*/ 112 h 406"/>
                <a:gd name="T18" fmla="*/ 64 w 410"/>
                <a:gd name="T19" fmla="*/ 134 h 406"/>
                <a:gd name="T20" fmla="*/ 93 w 410"/>
                <a:gd name="T21" fmla="*/ 145 h 406"/>
                <a:gd name="T22" fmla="*/ 123 w 410"/>
                <a:gd name="T23" fmla="*/ 149 h 406"/>
                <a:gd name="T24" fmla="*/ 147 w 410"/>
                <a:gd name="T25" fmla="*/ 143 h 406"/>
                <a:gd name="T26" fmla="*/ 160 w 410"/>
                <a:gd name="T27" fmla="*/ 134 h 406"/>
                <a:gd name="T28" fmla="*/ 169 w 410"/>
                <a:gd name="T29" fmla="*/ 112 h 406"/>
                <a:gd name="T30" fmla="*/ 166 w 410"/>
                <a:gd name="T31" fmla="*/ 86 h 406"/>
                <a:gd name="T32" fmla="*/ 158 w 410"/>
                <a:gd name="T33" fmla="*/ 63 h 406"/>
                <a:gd name="T34" fmla="*/ 211 w 410"/>
                <a:gd name="T35" fmla="*/ 43 h 406"/>
                <a:gd name="T36" fmla="*/ 217 w 410"/>
                <a:gd name="T37" fmla="*/ 34 h 406"/>
                <a:gd name="T38" fmla="*/ 211 w 410"/>
                <a:gd name="T39" fmla="*/ 30 h 406"/>
                <a:gd name="T40" fmla="*/ 152 w 410"/>
                <a:gd name="T41" fmla="*/ 54 h 406"/>
                <a:gd name="T42" fmla="*/ 142 w 410"/>
                <a:gd name="T43" fmla="*/ 43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w="9525">
              <a:solidFill>
                <a:srgbClr val="FF9900"/>
              </a:solidFill>
              <a:round/>
              <a:headEnd/>
              <a:tailEnd/>
            </a:ln>
          </p:spPr>
          <p:txBody>
            <a:bodyPr/>
            <a:lstStyle/>
            <a:p>
              <a:endParaRPr lang="zh-CN" altLang="en-US"/>
            </a:p>
          </p:txBody>
        </p:sp>
        <p:sp>
          <p:nvSpPr>
            <p:cNvPr id="38974" name="Freeform 56"/>
            <p:cNvSpPr>
              <a:spLocks/>
            </p:cNvSpPr>
            <p:nvPr/>
          </p:nvSpPr>
          <p:spPr bwMode="auto">
            <a:xfrm rot="20240055" flipV="1">
              <a:off x="2664" y="1676"/>
              <a:ext cx="192" cy="331"/>
            </a:xfrm>
            <a:custGeom>
              <a:avLst/>
              <a:gdLst>
                <a:gd name="T0" fmla="*/ 53 w 364"/>
                <a:gd name="T1" fmla="*/ 279 h 907"/>
                <a:gd name="T2" fmla="*/ 18 w 364"/>
                <a:gd name="T3" fmla="*/ 298 h 907"/>
                <a:gd name="T4" fmla="*/ 8 w 364"/>
                <a:gd name="T5" fmla="*/ 304 h 907"/>
                <a:gd name="T6" fmla="*/ 0 w 364"/>
                <a:gd name="T7" fmla="*/ 316 h 907"/>
                <a:gd name="T8" fmla="*/ 11 w 364"/>
                <a:gd name="T9" fmla="*/ 329 h 907"/>
                <a:gd name="T10" fmla="*/ 21 w 364"/>
                <a:gd name="T11" fmla="*/ 331 h 907"/>
                <a:gd name="T12" fmla="*/ 53 w 364"/>
                <a:gd name="T13" fmla="*/ 324 h 907"/>
                <a:gd name="T14" fmla="*/ 101 w 364"/>
                <a:gd name="T15" fmla="*/ 298 h 907"/>
                <a:gd name="T16" fmla="*/ 144 w 364"/>
                <a:gd name="T17" fmla="*/ 266 h 907"/>
                <a:gd name="T18" fmla="*/ 189 w 364"/>
                <a:gd name="T19" fmla="*/ 231 h 907"/>
                <a:gd name="T20" fmla="*/ 192 w 364"/>
                <a:gd name="T21" fmla="*/ 216 h 907"/>
                <a:gd name="T22" fmla="*/ 192 w 364"/>
                <a:gd name="T23" fmla="*/ 176 h 907"/>
                <a:gd name="T24" fmla="*/ 179 w 364"/>
                <a:gd name="T25" fmla="*/ 113 h 907"/>
                <a:gd name="T26" fmla="*/ 187 w 364"/>
                <a:gd name="T27" fmla="*/ 76 h 907"/>
                <a:gd name="T28" fmla="*/ 192 w 364"/>
                <a:gd name="T29" fmla="*/ 61 h 907"/>
                <a:gd name="T30" fmla="*/ 184 w 364"/>
                <a:gd name="T31" fmla="*/ 54 h 907"/>
                <a:gd name="T32" fmla="*/ 165 w 364"/>
                <a:gd name="T33" fmla="*/ 46 h 907"/>
                <a:gd name="T34" fmla="*/ 152 w 364"/>
                <a:gd name="T35" fmla="*/ 41 h 907"/>
                <a:gd name="T36" fmla="*/ 160 w 364"/>
                <a:gd name="T37" fmla="*/ 8 h 907"/>
                <a:gd name="T38" fmla="*/ 155 w 364"/>
                <a:gd name="T39" fmla="*/ 0 h 907"/>
                <a:gd name="T40" fmla="*/ 144 w 364"/>
                <a:gd name="T41" fmla="*/ 2 h 907"/>
                <a:gd name="T42" fmla="*/ 139 w 364"/>
                <a:gd name="T43" fmla="*/ 45 h 907"/>
                <a:gd name="T44" fmla="*/ 133 w 364"/>
                <a:gd name="T45" fmla="*/ 55 h 907"/>
                <a:gd name="T46" fmla="*/ 131 w 364"/>
                <a:gd name="T47" fmla="*/ 63 h 907"/>
                <a:gd name="T48" fmla="*/ 109 w 364"/>
                <a:gd name="T49" fmla="*/ 57 h 907"/>
                <a:gd name="T50" fmla="*/ 93 w 364"/>
                <a:gd name="T51" fmla="*/ 57 h 907"/>
                <a:gd name="T52" fmla="*/ 93 w 364"/>
                <a:gd name="T53" fmla="*/ 65 h 907"/>
                <a:gd name="T54" fmla="*/ 104 w 364"/>
                <a:gd name="T55" fmla="*/ 71 h 907"/>
                <a:gd name="T56" fmla="*/ 123 w 364"/>
                <a:gd name="T57" fmla="*/ 71 h 907"/>
                <a:gd name="T58" fmla="*/ 136 w 364"/>
                <a:gd name="T59" fmla="*/ 78 h 907"/>
                <a:gd name="T60" fmla="*/ 147 w 364"/>
                <a:gd name="T61" fmla="*/ 91 h 907"/>
                <a:gd name="T62" fmla="*/ 157 w 364"/>
                <a:gd name="T63" fmla="*/ 111 h 907"/>
                <a:gd name="T64" fmla="*/ 165 w 364"/>
                <a:gd name="T65" fmla="*/ 152 h 907"/>
                <a:gd name="T66" fmla="*/ 165 w 364"/>
                <a:gd name="T67" fmla="*/ 189 h 907"/>
                <a:gd name="T68" fmla="*/ 160 w 364"/>
                <a:gd name="T69" fmla="*/ 218 h 907"/>
                <a:gd name="T70" fmla="*/ 149 w 364"/>
                <a:gd name="T71" fmla="*/ 231 h 907"/>
                <a:gd name="T72" fmla="*/ 112 w 364"/>
                <a:gd name="T73" fmla="*/ 250 h 907"/>
                <a:gd name="T74" fmla="*/ 72 w 364"/>
                <a:gd name="T75" fmla="*/ 266 h 907"/>
                <a:gd name="T76" fmla="*/ 53 w 364"/>
                <a:gd name="T77" fmla="*/ 279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w="9525">
              <a:solidFill>
                <a:srgbClr val="FF9900"/>
              </a:solidFill>
              <a:round/>
              <a:headEnd/>
              <a:tailEnd/>
            </a:ln>
          </p:spPr>
          <p:txBody>
            <a:bodyPr/>
            <a:lstStyle/>
            <a:p>
              <a:endParaRPr lang="zh-CN" altLang="en-US"/>
            </a:p>
          </p:txBody>
        </p:sp>
        <p:sp>
          <p:nvSpPr>
            <p:cNvPr id="38975" name="Freeform 57"/>
            <p:cNvSpPr>
              <a:spLocks/>
            </p:cNvSpPr>
            <p:nvPr/>
          </p:nvSpPr>
          <p:spPr bwMode="auto">
            <a:xfrm flipH="1">
              <a:off x="2463" y="1685"/>
              <a:ext cx="163" cy="246"/>
            </a:xfrm>
            <a:custGeom>
              <a:avLst/>
              <a:gdLst>
                <a:gd name="T0" fmla="*/ 142 w 309"/>
                <a:gd name="T1" fmla="*/ 77 h 673"/>
                <a:gd name="T2" fmla="*/ 126 w 309"/>
                <a:gd name="T3" fmla="*/ 31 h 673"/>
                <a:gd name="T4" fmla="*/ 107 w 309"/>
                <a:gd name="T5" fmla="*/ 9 h 673"/>
                <a:gd name="T6" fmla="*/ 66 w 309"/>
                <a:gd name="T7" fmla="*/ 0 h 673"/>
                <a:gd name="T8" fmla="*/ 26 w 309"/>
                <a:gd name="T9" fmla="*/ 4 h 673"/>
                <a:gd name="T10" fmla="*/ 8 w 309"/>
                <a:gd name="T11" fmla="*/ 28 h 673"/>
                <a:gd name="T12" fmla="*/ 11 w 309"/>
                <a:gd name="T13" fmla="*/ 57 h 673"/>
                <a:gd name="T14" fmla="*/ 21 w 309"/>
                <a:gd name="T15" fmla="*/ 105 h 673"/>
                <a:gd name="T16" fmla="*/ 21 w 309"/>
                <a:gd name="T17" fmla="*/ 148 h 673"/>
                <a:gd name="T18" fmla="*/ 8 w 309"/>
                <a:gd name="T19" fmla="*/ 185 h 673"/>
                <a:gd name="T20" fmla="*/ 0 w 309"/>
                <a:gd name="T21" fmla="*/ 205 h 673"/>
                <a:gd name="T22" fmla="*/ 5 w 309"/>
                <a:gd name="T23" fmla="*/ 224 h 673"/>
                <a:gd name="T24" fmla="*/ 24 w 309"/>
                <a:gd name="T25" fmla="*/ 233 h 673"/>
                <a:gd name="T26" fmla="*/ 48 w 309"/>
                <a:gd name="T27" fmla="*/ 242 h 673"/>
                <a:gd name="T28" fmla="*/ 72 w 309"/>
                <a:gd name="T29" fmla="*/ 246 h 673"/>
                <a:gd name="T30" fmla="*/ 102 w 309"/>
                <a:gd name="T31" fmla="*/ 246 h 673"/>
                <a:gd name="T32" fmla="*/ 137 w 309"/>
                <a:gd name="T33" fmla="*/ 227 h 673"/>
                <a:gd name="T34" fmla="*/ 163 w 309"/>
                <a:gd name="T35" fmla="*/ 188 h 673"/>
                <a:gd name="T36" fmla="*/ 160 w 309"/>
                <a:gd name="T37" fmla="*/ 153 h 673"/>
                <a:gd name="T38" fmla="*/ 145 w 309"/>
                <a:gd name="T39" fmla="*/ 113 h 673"/>
                <a:gd name="T40" fmla="*/ 142 w 309"/>
                <a:gd name="T41" fmla="*/ 77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00FF"/>
            </a:solidFill>
            <a:ln w="9525">
              <a:solidFill>
                <a:srgbClr val="0000FF"/>
              </a:solidFill>
              <a:round/>
              <a:headEnd/>
              <a:tailEnd/>
            </a:ln>
          </p:spPr>
          <p:txBody>
            <a:bodyPr/>
            <a:lstStyle/>
            <a:p>
              <a:endParaRPr lang="zh-CN" altLang="en-US"/>
            </a:p>
          </p:txBody>
        </p:sp>
        <p:sp>
          <p:nvSpPr>
            <p:cNvPr id="38976" name="Freeform 58"/>
            <p:cNvSpPr>
              <a:spLocks/>
            </p:cNvSpPr>
            <p:nvPr/>
          </p:nvSpPr>
          <p:spPr bwMode="auto">
            <a:xfrm rot="20416830" flipH="1">
              <a:off x="2621" y="1892"/>
              <a:ext cx="146" cy="350"/>
            </a:xfrm>
            <a:custGeom>
              <a:avLst/>
              <a:gdLst>
                <a:gd name="T0" fmla="*/ 139 w 235"/>
                <a:gd name="T1" fmla="*/ 5 h 973"/>
                <a:gd name="T2" fmla="*/ 101 w 235"/>
                <a:gd name="T3" fmla="*/ 0 h 973"/>
                <a:gd name="T4" fmla="*/ 79 w 235"/>
                <a:gd name="T5" fmla="*/ 5 h 973"/>
                <a:gd name="T6" fmla="*/ 70 w 235"/>
                <a:gd name="T7" fmla="*/ 24 h 973"/>
                <a:gd name="T8" fmla="*/ 79 w 235"/>
                <a:gd name="T9" fmla="*/ 124 h 973"/>
                <a:gd name="T10" fmla="*/ 79 w 235"/>
                <a:gd name="T11" fmla="*/ 147 h 973"/>
                <a:gd name="T12" fmla="*/ 66 w 235"/>
                <a:gd name="T13" fmla="*/ 191 h 973"/>
                <a:gd name="T14" fmla="*/ 63 w 235"/>
                <a:gd name="T15" fmla="*/ 242 h 973"/>
                <a:gd name="T16" fmla="*/ 70 w 235"/>
                <a:gd name="T17" fmla="*/ 268 h 973"/>
                <a:gd name="T18" fmla="*/ 63 w 235"/>
                <a:gd name="T19" fmla="*/ 282 h 973"/>
                <a:gd name="T20" fmla="*/ 19 w 235"/>
                <a:gd name="T21" fmla="*/ 304 h 973"/>
                <a:gd name="T22" fmla="*/ 0 w 235"/>
                <a:gd name="T23" fmla="*/ 332 h 973"/>
                <a:gd name="T24" fmla="*/ 4 w 235"/>
                <a:gd name="T25" fmla="*/ 341 h 973"/>
                <a:gd name="T26" fmla="*/ 38 w 235"/>
                <a:gd name="T27" fmla="*/ 350 h 973"/>
                <a:gd name="T28" fmla="*/ 47 w 235"/>
                <a:gd name="T29" fmla="*/ 346 h 973"/>
                <a:gd name="T30" fmla="*/ 51 w 235"/>
                <a:gd name="T31" fmla="*/ 330 h 973"/>
                <a:gd name="T32" fmla="*/ 60 w 235"/>
                <a:gd name="T33" fmla="*/ 306 h 973"/>
                <a:gd name="T34" fmla="*/ 76 w 235"/>
                <a:gd name="T35" fmla="*/ 295 h 973"/>
                <a:gd name="T36" fmla="*/ 94 w 235"/>
                <a:gd name="T37" fmla="*/ 288 h 973"/>
                <a:gd name="T38" fmla="*/ 111 w 235"/>
                <a:gd name="T39" fmla="*/ 279 h 973"/>
                <a:gd name="T40" fmla="*/ 114 w 235"/>
                <a:gd name="T41" fmla="*/ 272 h 973"/>
                <a:gd name="T42" fmla="*/ 104 w 235"/>
                <a:gd name="T43" fmla="*/ 263 h 973"/>
                <a:gd name="T44" fmla="*/ 94 w 235"/>
                <a:gd name="T45" fmla="*/ 257 h 973"/>
                <a:gd name="T46" fmla="*/ 88 w 235"/>
                <a:gd name="T47" fmla="*/ 235 h 973"/>
                <a:gd name="T48" fmla="*/ 94 w 235"/>
                <a:gd name="T49" fmla="*/ 189 h 973"/>
                <a:gd name="T50" fmla="*/ 117 w 235"/>
                <a:gd name="T51" fmla="*/ 137 h 973"/>
                <a:gd name="T52" fmla="*/ 139 w 235"/>
                <a:gd name="T53" fmla="*/ 95 h 973"/>
                <a:gd name="T54" fmla="*/ 146 w 235"/>
                <a:gd name="T55" fmla="*/ 44 h 973"/>
                <a:gd name="T56" fmla="*/ 139 w 235"/>
                <a:gd name="T57" fmla="*/ 5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7" name="Freeform 59"/>
            <p:cNvSpPr>
              <a:spLocks/>
            </p:cNvSpPr>
            <p:nvPr/>
          </p:nvSpPr>
          <p:spPr bwMode="auto">
            <a:xfrm rot="1121704" flipH="1">
              <a:off x="2294" y="1869"/>
              <a:ext cx="173" cy="382"/>
            </a:xfrm>
            <a:custGeom>
              <a:avLst/>
              <a:gdLst>
                <a:gd name="T0" fmla="*/ 57 w 384"/>
                <a:gd name="T1" fmla="*/ 57 h 821"/>
                <a:gd name="T2" fmla="*/ 52 w 384"/>
                <a:gd name="T3" fmla="*/ 19 h 821"/>
                <a:gd name="T4" fmla="*/ 32 w 384"/>
                <a:gd name="T5" fmla="*/ 0 h 821"/>
                <a:gd name="T6" fmla="*/ 2 w 384"/>
                <a:gd name="T7" fmla="*/ 2 h 821"/>
                <a:gd name="T8" fmla="*/ 0 w 384"/>
                <a:gd name="T9" fmla="*/ 19 h 821"/>
                <a:gd name="T10" fmla="*/ 2 w 384"/>
                <a:gd name="T11" fmla="*/ 54 h 821"/>
                <a:gd name="T12" fmla="*/ 18 w 384"/>
                <a:gd name="T13" fmla="*/ 108 h 821"/>
                <a:gd name="T14" fmla="*/ 30 w 384"/>
                <a:gd name="T15" fmla="*/ 148 h 821"/>
                <a:gd name="T16" fmla="*/ 43 w 384"/>
                <a:gd name="T17" fmla="*/ 202 h 821"/>
                <a:gd name="T18" fmla="*/ 48 w 384"/>
                <a:gd name="T19" fmla="*/ 249 h 821"/>
                <a:gd name="T20" fmla="*/ 48 w 384"/>
                <a:gd name="T21" fmla="*/ 287 h 821"/>
                <a:gd name="T22" fmla="*/ 41 w 384"/>
                <a:gd name="T23" fmla="*/ 316 h 821"/>
                <a:gd name="T24" fmla="*/ 34 w 384"/>
                <a:gd name="T25" fmla="*/ 325 h 821"/>
                <a:gd name="T26" fmla="*/ 34 w 384"/>
                <a:gd name="T27" fmla="*/ 335 h 821"/>
                <a:gd name="T28" fmla="*/ 43 w 384"/>
                <a:gd name="T29" fmla="*/ 349 h 821"/>
                <a:gd name="T30" fmla="*/ 59 w 384"/>
                <a:gd name="T31" fmla="*/ 354 h 821"/>
                <a:gd name="T32" fmla="*/ 84 w 384"/>
                <a:gd name="T33" fmla="*/ 354 h 821"/>
                <a:gd name="T34" fmla="*/ 130 w 384"/>
                <a:gd name="T35" fmla="*/ 365 h 821"/>
                <a:gd name="T36" fmla="*/ 143 w 384"/>
                <a:gd name="T37" fmla="*/ 382 h 821"/>
                <a:gd name="T38" fmla="*/ 164 w 384"/>
                <a:gd name="T39" fmla="*/ 372 h 821"/>
                <a:gd name="T40" fmla="*/ 173 w 384"/>
                <a:gd name="T41" fmla="*/ 349 h 821"/>
                <a:gd name="T42" fmla="*/ 164 w 384"/>
                <a:gd name="T43" fmla="*/ 340 h 821"/>
                <a:gd name="T44" fmla="*/ 125 w 384"/>
                <a:gd name="T45" fmla="*/ 335 h 821"/>
                <a:gd name="T46" fmla="*/ 82 w 384"/>
                <a:gd name="T47" fmla="*/ 335 h 821"/>
                <a:gd name="T48" fmla="*/ 64 w 384"/>
                <a:gd name="T49" fmla="*/ 332 h 821"/>
                <a:gd name="T50" fmla="*/ 59 w 384"/>
                <a:gd name="T51" fmla="*/ 318 h 821"/>
                <a:gd name="T52" fmla="*/ 64 w 384"/>
                <a:gd name="T53" fmla="*/ 292 h 821"/>
                <a:gd name="T54" fmla="*/ 66 w 384"/>
                <a:gd name="T55" fmla="*/ 247 h 821"/>
                <a:gd name="T56" fmla="*/ 61 w 384"/>
                <a:gd name="T57" fmla="*/ 198 h 821"/>
                <a:gd name="T58" fmla="*/ 55 w 384"/>
                <a:gd name="T59" fmla="*/ 132 h 821"/>
                <a:gd name="T60" fmla="*/ 57 w 384"/>
                <a:gd name="T61" fmla="*/ 75 h 821"/>
                <a:gd name="T62" fmla="*/ 57 w 384"/>
                <a:gd name="T63" fmla="*/ 57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8" name="Freeform 60"/>
            <p:cNvSpPr>
              <a:spLocks/>
            </p:cNvSpPr>
            <p:nvPr/>
          </p:nvSpPr>
          <p:spPr bwMode="auto">
            <a:xfrm rot="-5898116">
              <a:off x="2179" y="1409"/>
              <a:ext cx="68" cy="619"/>
            </a:xfrm>
            <a:custGeom>
              <a:avLst/>
              <a:gdLst>
                <a:gd name="T0" fmla="*/ 6 w 282"/>
                <a:gd name="T1" fmla="*/ 535 h 729"/>
                <a:gd name="T2" fmla="*/ 12 w 282"/>
                <a:gd name="T3" fmla="*/ 555 h 729"/>
                <a:gd name="T4" fmla="*/ 14 w 282"/>
                <a:gd name="T5" fmla="*/ 571 h 729"/>
                <a:gd name="T6" fmla="*/ 23 w 282"/>
                <a:gd name="T7" fmla="*/ 581 h 729"/>
                <a:gd name="T8" fmla="*/ 46 w 282"/>
                <a:gd name="T9" fmla="*/ 509 h 729"/>
                <a:gd name="T10" fmla="*/ 51 w 282"/>
                <a:gd name="T11" fmla="*/ 448 h 729"/>
                <a:gd name="T12" fmla="*/ 54 w 282"/>
                <a:gd name="T13" fmla="*/ 418 h 729"/>
                <a:gd name="T14" fmla="*/ 68 w 282"/>
                <a:gd name="T15" fmla="*/ 346 h 729"/>
                <a:gd name="T16" fmla="*/ 67 w 282"/>
                <a:gd name="T17" fmla="*/ 250 h 729"/>
                <a:gd name="T18" fmla="*/ 49 w 282"/>
                <a:gd name="T19" fmla="*/ 112 h 729"/>
                <a:gd name="T20" fmla="*/ 43 w 282"/>
                <a:gd name="T21" fmla="*/ 15 h 729"/>
                <a:gd name="T22" fmla="*/ 33 w 282"/>
                <a:gd name="T23" fmla="*/ 0 h 729"/>
                <a:gd name="T24" fmla="*/ 35 w 282"/>
                <a:gd name="T25" fmla="*/ 51 h 729"/>
                <a:gd name="T26" fmla="*/ 48 w 282"/>
                <a:gd name="T27" fmla="*/ 189 h 729"/>
                <a:gd name="T28" fmla="*/ 39 w 282"/>
                <a:gd name="T29" fmla="*/ 372 h 729"/>
                <a:gd name="T30" fmla="*/ 17 w 282"/>
                <a:gd name="T31" fmla="*/ 443 h 729"/>
                <a:gd name="T32" fmla="*/ 0 w 282"/>
                <a:gd name="T33" fmla="*/ 509 h 729"/>
                <a:gd name="T34" fmla="*/ 6 w 282"/>
                <a:gd name="T35" fmla="*/ 555 h 729"/>
                <a:gd name="T36" fmla="*/ 7 w 282"/>
                <a:gd name="T37" fmla="*/ 616 h 729"/>
                <a:gd name="T38" fmla="*/ 19 w 282"/>
                <a:gd name="T39" fmla="*/ 606 h 729"/>
                <a:gd name="T40" fmla="*/ 39 w 282"/>
                <a:gd name="T41" fmla="*/ 576 h 729"/>
                <a:gd name="T42" fmla="*/ 45 w 282"/>
                <a:gd name="T43" fmla="*/ 509 h 729"/>
                <a:gd name="T44" fmla="*/ 41 w 282"/>
                <a:gd name="T45" fmla="*/ 560 h 729"/>
                <a:gd name="T46" fmla="*/ 38 w 282"/>
                <a:gd name="T47" fmla="*/ 576 h 7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2"/>
                <a:gd name="T73" fmla="*/ 0 h 729"/>
                <a:gd name="T74" fmla="*/ 282 w 282"/>
                <a:gd name="T75" fmla="*/ 729 h 7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2" h="729">
                  <a:moveTo>
                    <a:pt x="24" y="630"/>
                  </a:moveTo>
                  <a:cubicBezTo>
                    <a:pt x="32" y="638"/>
                    <a:pt x="41" y="645"/>
                    <a:pt x="48" y="654"/>
                  </a:cubicBezTo>
                  <a:cubicBezTo>
                    <a:pt x="53" y="659"/>
                    <a:pt x="54" y="668"/>
                    <a:pt x="60" y="672"/>
                  </a:cubicBezTo>
                  <a:cubicBezTo>
                    <a:pt x="71" y="679"/>
                    <a:pt x="96" y="684"/>
                    <a:pt x="96" y="684"/>
                  </a:cubicBezTo>
                  <a:cubicBezTo>
                    <a:pt x="138" y="670"/>
                    <a:pt x="168" y="636"/>
                    <a:pt x="192" y="600"/>
                  </a:cubicBezTo>
                  <a:cubicBezTo>
                    <a:pt x="198" y="576"/>
                    <a:pt x="204" y="552"/>
                    <a:pt x="210" y="528"/>
                  </a:cubicBezTo>
                  <a:cubicBezTo>
                    <a:pt x="213" y="516"/>
                    <a:pt x="214" y="502"/>
                    <a:pt x="222" y="492"/>
                  </a:cubicBezTo>
                  <a:cubicBezTo>
                    <a:pt x="248" y="462"/>
                    <a:pt x="270" y="444"/>
                    <a:pt x="282" y="408"/>
                  </a:cubicBezTo>
                  <a:cubicBezTo>
                    <a:pt x="280" y="370"/>
                    <a:pt x="281" y="332"/>
                    <a:pt x="276" y="294"/>
                  </a:cubicBezTo>
                  <a:cubicBezTo>
                    <a:pt x="269" y="233"/>
                    <a:pt x="217" y="189"/>
                    <a:pt x="204" y="132"/>
                  </a:cubicBezTo>
                  <a:cubicBezTo>
                    <a:pt x="200" y="113"/>
                    <a:pt x="189" y="33"/>
                    <a:pt x="180" y="18"/>
                  </a:cubicBezTo>
                  <a:cubicBezTo>
                    <a:pt x="176" y="12"/>
                    <a:pt x="146" y="3"/>
                    <a:pt x="138" y="0"/>
                  </a:cubicBezTo>
                  <a:cubicBezTo>
                    <a:pt x="84" y="18"/>
                    <a:pt x="115" y="38"/>
                    <a:pt x="144" y="60"/>
                  </a:cubicBezTo>
                  <a:cubicBezTo>
                    <a:pt x="148" y="109"/>
                    <a:pt x="151" y="190"/>
                    <a:pt x="198" y="222"/>
                  </a:cubicBezTo>
                  <a:cubicBezTo>
                    <a:pt x="217" y="296"/>
                    <a:pt x="232" y="391"/>
                    <a:pt x="162" y="438"/>
                  </a:cubicBezTo>
                  <a:cubicBezTo>
                    <a:pt x="139" y="472"/>
                    <a:pt x="101" y="493"/>
                    <a:pt x="72" y="522"/>
                  </a:cubicBezTo>
                  <a:cubicBezTo>
                    <a:pt x="46" y="548"/>
                    <a:pt x="30" y="580"/>
                    <a:pt x="0" y="600"/>
                  </a:cubicBezTo>
                  <a:cubicBezTo>
                    <a:pt x="11" y="616"/>
                    <a:pt x="24" y="654"/>
                    <a:pt x="24" y="654"/>
                  </a:cubicBezTo>
                  <a:cubicBezTo>
                    <a:pt x="26" y="678"/>
                    <a:pt x="18" y="705"/>
                    <a:pt x="30" y="726"/>
                  </a:cubicBezTo>
                  <a:cubicBezTo>
                    <a:pt x="32" y="729"/>
                    <a:pt x="72" y="717"/>
                    <a:pt x="78" y="714"/>
                  </a:cubicBezTo>
                  <a:cubicBezTo>
                    <a:pt x="106" y="702"/>
                    <a:pt x="134" y="690"/>
                    <a:pt x="162" y="678"/>
                  </a:cubicBezTo>
                  <a:cubicBezTo>
                    <a:pt x="150" y="642"/>
                    <a:pt x="160" y="626"/>
                    <a:pt x="186" y="600"/>
                  </a:cubicBezTo>
                  <a:cubicBezTo>
                    <a:pt x="177" y="636"/>
                    <a:pt x="183" y="616"/>
                    <a:pt x="168" y="660"/>
                  </a:cubicBezTo>
                  <a:cubicBezTo>
                    <a:pt x="161" y="680"/>
                    <a:pt x="168" y="678"/>
                    <a:pt x="156" y="678"/>
                  </a:cubicBezTo>
                </a:path>
              </a:pathLst>
            </a:custGeom>
            <a:solidFill>
              <a:srgbClr val="FF9900"/>
            </a:solidFill>
            <a:ln w="9525">
              <a:solidFill>
                <a:srgbClr val="FF9900"/>
              </a:solidFill>
              <a:round/>
              <a:headEnd/>
              <a:tailEnd/>
            </a:ln>
          </p:spPr>
          <p:txBody>
            <a:bodyPr wrap="none" anchor="ctr"/>
            <a:lstStyle/>
            <a:p>
              <a:endParaRPr lang="zh-CN" altLang="en-US"/>
            </a:p>
          </p:txBody>
        </p:sp>
        <p:sp>
          <p:nvSpPr>
            <p:cNvPr id="38979" name="Line 61"/>
            <p:cNvSpPr>
              <a:spLocks noChangeShapeType="1"/>
            </p:cNvSpPr>
            <p:nvPr/>
          </p:nvSpPr>
          <p:spPr bwMode="auto">
            <a:xfrm flipH="1">
              <a:off x="2820" y="2235"/>
              <a:ext cx="86"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80" name="Line 62"/>
            <p:cNvSpPr>
              <a:spLocks noChangeShapeType="1"/>
            </p:cNvSpPr>
            <p:nvPr/>
          </p:nvSpPr>
          <p:spPr bwMode="auto">
            <a:xfrm flipH="1">
              <a:off x="3093" y="2221"/>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81" name="Line 63"/>
            <p:cNvSpPr>
              <a:spLocks noChangeShapeType="1"/>
            </p:cNvSpPr>
            <p:nvPr/>
          </p:nvSpPr>
          <p:spPr bwMode="auto">
            <a:xfrm flipH="1">
              <a:off x="3898" y="2228"/>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82" name="Line 64"/>
            <p:cNvSpPr>
              <a:spLocks noChangeShapeType="1"/>
            </p:cNvSpPr>
            <p:nvPr/>
          </p:nvSpPr>
          <p:spPr bwMode="auto">
            <a:xfrm flipH="1">
              <a:off x="4133"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83" name="Freeform 65"/>
            <p:cNvSpPr>
              <a:spLocks/>
            </p:cNvSpPr>
            <p:nvPr/>
          </p:nvSpPr>
          <p:spPr bwMode="auto">
            <a:xfrm>
              <a:off x="1602" y="1906"/>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84" name="Line 66"/>
            <p:cNvSpPr>
              <a:spLocks noChangeShapeType="1"/>
            </p:cNvSpPr>
            <p:nvPr/>
          </p:nvSpPr>
          <p:spPr bwMode="auto">
            <a:xfrm>
              <a:off x="1607" y="1420"/>
              <a:ext cx="0" cy="3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85" name="Freeform 67"/>
            <p:cNvSpPr>
              <a:spLocks/>
            </p:cNvSpPr>
            <p:nvPr/>
          </p:nvSpPr>
          <p:spPr bwMode="auto">
            <a:xfrm>
              <a:off x="1602" y="1797"/>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86" name="Freeform 68"/>
            <p:cNvSpPr>
              <a:spLocks/>
            </p:cNvSpPr>
            <p:nvPr/>
          </p:nvSpPr>
          <p:spPr bwMode="auto">
            <a:xfrm>
              <a:off x="1727" y="1906"/>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87" name="Line 69"/>
            <p:cNvSpPr>
              <a:spLocks noChangeShapeType="1"/>
            </p:cNvSpPr>
            <p:nvPr/>
          </p:nvSpPr>
          <p:spPr bwMode="auto">
            <a:xfrm>
              <a:off x="1732" y="1217"/>
              <a:ext cx="0" cy="5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88" name="Freeform 70"/>
            <p:cNvSpPr>
              <a:spLocks/>
            </p:cNvSpPr>
            <p:nvPr/>
          </p:nvSpPr>
          <p:spPr bwMode="auto">
            <a:xfrm>
              <a:off x="1727" y="1797"/>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89" name="Freeform 71"/>
            <p:cNvSpPr>
              <a:spLocks/>
            </p:cNvSpPr>
            <p:nvPr/>
          </p:nvSpPr>
          <p:spPr bwMode="auto">
            <a:xfrm>
              <a:off x="1844" y="1898"/>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90" name="Line 72"/>
            <p:cNvSpPr>
              <a:spLocks noChangeShapeType="1"/>
            </p:cNvSpPr>
            <p:nvPr/>
          </p:nvSpPr>
          <p:spPr bwMode="auto">
            <a:xfrm flipH="1">
              <a:off x="1849" y="1015"/>
              <a:ext cx="8" cy="78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1" name="Freeform 73"/>
            <p:cNvSpPr>
              <a:spLocks/>
            </p:cNvSpPr>
            <p:nvPr/>
          </p:nvSpPr>
          <p:spPr bwMode="auto">
            <a:xfrm>
              <a:off x="1844" y="1790"/>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92" name="Line 74"/>
            <p:cNvSpPr>
              <a:spLocks noChangeShapeType="1"/>
            </p:cNvSpPr>
            <p:nvPr/>
          </p:nvSpPr>
          <p:spPr bwMode="auto">
            <a:xfrm flipV="1">
              <a:off x="1616" y="2017"/>
              <a:ext cx="2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8993" name="Group 75"/>
            <p:cNvGrpSpPr>
              <a:grpSpLocks/>
            </p:cNvGrpSpPr>
            <p:nvPr/>
          </p:nvGrpSpPr>
          <p:grpSpPr bwMode="auto">
            <a:xfrm>
              <a:off x="1483" y="1698"/>
              <a:ext cx="540" cy="522"/>
              <a:chOff x="1602" y="3090"/>
              <a:chExt cx="414" cy="432"/>
            </a:xfrm>
          </p:grpSpPr>
          <p:sp>
            <p:nvSpPr>
              <p:cNvPr id="39034" name="Oval 76"/>
              <p:cNvSpPr>
                <a:spLocks noChangeArrowheads="1"/>
              </p:cNvSpPr>
              <p:nvPr/>
            </p:nvSpPr>
            <p:spPr bwMode="auto">
              <a:xfrm>
                <a:off x="1620" y="3090"/>
                <a:ext cx="366" cy="35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35" name="Line 77"/>
              <p:cNvSpPr>
                <a:spLocks noChangeShapeType="1"/>
              </p:cNvSpPr>
              <p:nvPr/>
            </p:nvSpPr>
            <p:spPr bwMode="auto">
              <a:xfrm flipH="1">
                <a:off x="1638"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6" name="Line 78"/>
              <p:cNvSpPr>
                <a:spLocks noChangeShapeType="1"/>
              </p:cNvSpPr>
              <p:nvPr/>
            </p:nvSpPr>
            <p:spPr bwMode="auto">
              <a:xfrm>
                <a:off x="1926"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7" name="Line 79"/>
              <p:cNvSpPr>
                <a:spLocks noChangeShapeType="1"/>
              </p:cNvSpPr>
              <p:nvPr/>
            </p:nvSpPr>
            <p:spPr bwMode="auto">
              <a:xfrm>
                <a:off x="1602" y="3462"/>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8" name="Line 80"/>
              <p:cNvSpPr>
                <a:spLocks noChangeShapeType="1"/>
              </p:cNvSpPr>
              <p:nvPr/>
            </p:nvSpPr>
            <p:spPr bwMode="auto">
              <a:xfrm>
                <a:off x="1602" y="3456"/>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9" name="Line 81"/>
              <p:cNvSpPr>
                <a:spLocks noChangeShapeType="1"/>
              </p:cNvSpPr>
              <p:nvPr/>
            </p:nvSpPr>
            <p:spPr bwMode="auto">
              <a:xfrm>
                <a:off x="2004" y="3462"/>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40" name="Line 82"/>
              <p:cNvSpPr>
                <a:spLocks noChangeShapeType="1"/>
              </p:cNvSpPr>
              <p:nvPr/>
            </p:nvSpPr>
            <p:spPr bwMode="auto">
              <a:xfrm>
                <a:off x="1602" y="3510"/>
                <a:ext cx="4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94" name="Group 83"/>
            <p:cNvGrpSpPr>
              <a:grpSpLocks/>
            </p:cNvGrpSpPr>
            <p:nvPr/>
          </p:nvGrpSpPr>
          <p:grpSpPr bwMode="auto">
            <a:xfrm>
              <a:off x="1702" y="1589"/>
              <a:ext cx="250" cy="247"/>
              <a:chOff x="1428" y="2934"/>
              <a:chExt cx="192" cy="204"/>
            </a:xfrm>
          </p:grpSpPr>
          <p:sp>
            <p:nvSpPr>
              <p:cNvPr id="39031" name="Line 84"/>
              <p:cNvSpPr>
                <a:spLocks noChangeShapeType="1"/>
              </p:cNvSpPr>
              <p:nvPr/>
            </p:nvSpPr>
            <p:spPr bwMode="auto">
              <a:xfrm flipH="1">
                <a:off x="1482" y="2934"/>
                <a:ext cx="138"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2" name="Line 85"/>
              <p:cNvSpPr>
                <a:spLocks noChangeShapeType="1"/>
              </p:cNvSpPr>
              <p:nvPr/>
            </p:nvSpPr>
            <p:spPr bwMode="auto">
              <a:xfrm flipV="1">
                <a:off x="1476" y="3006"/>
                <a:ext cx="132" cy="3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33" name="Line 86"/>
              <p:cNvSpPr>
                <a:spLocks noChangeShapeType="1"/>
              </p:cNvSpPr>
              <p:nvPr/>
            </p:nvSpPr>
            <p:spPr bwMode="auto">
              <a:xfrm flipH="1">
                <a:off x="1428" y="3006"/>
                <a:ext cx="180" cy="13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995" name="Line 87"/>
            <p:cNvSpPr>
              <a:spLocks noChangeShapeType="1"/>
            </p:cNvSpPr>
            <p:nvPr/>
          </p:nvSpPr>
          <p:spPr bwMode="auto">
            <a:xfrm>
              <a:off x="1976" y="1473"/>
              <a:ext cx="0" cy="18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6" name="Line 88"/>
            <p:cNvSpPr>
              <a:spLocks noChangeShapeType="1"/>
            </p:cNvSpPr>
            <p:nvPr/>
          </p:nvSpPr>
          <p:spPr bwMode="auto">
            <a:xfrm>
              <a:off x="2046" y="1843"/>
              <a:ext cx="0" cy="26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7" name="Line 89"/>
            <p:cNvSpPr>
              <a:spLocks noChangeShapeType="1"/>
            </p:cNvSpPr>
            <p:nvPr/>
          </p:nvSpPr>
          <p:spPr bwMode="auto">
            <a:xfrm>
              <a:off x="2679" y="1865"/>
              <a:ext cx="133" cy="23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8" name="Line 90"/>
            <p:cNvSpPr>
              <a:spLocks noChangeShapeType="1"/>
            </p:cNvSpPr>
            <p:nvPr/>
          </p:nvSpPr>
          <p:spPr bwMode="auto">
            <a:xfrm flipV="1">
              <a:off x="3039" y="1459"/>
              <a:ext cx="0" cy="18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9" name="Line 91"/>
            <p:cNvSpPr>
              <a:spLocks noChangeShapeType="1"/>
            </p:cNvSpPr>
            <p:nvPr/>
          </p:nvSpPr>
          <p:spPr bwMode="auto">
            <a:xfrm flipV="1">
              <a:off x="3336" y="1459"/>
              <a:ext cx="0" cy="18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0" name="Line 92"/>
            <p:cNvSpPr>
              <a:spLocks noChangeShapeType="1"/>
            </p:cNvSpPr>
            <p:nvPr/>
          </p:nvSpPr>
          <p:spPr bwMode="auto">
            <a:xfrm flipH="1">
              <a:off x="2335" y="1350"/>
              <a:ext cx="25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1" name="Line 93"/>
            <p:cNvSpPr>
              <a:spLocks noChangeShapeType="1"/>
            </p:cNvSpPr>
            <p:nvPr/>
          </p:nvSpPr>
          <p:spPr bwMode="auto">
            <a:xfrm flipH="1">
              <a:off x="2328" y="1147"/>
              <a:ext cx="257"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2" name="Line 94"/>
            <p:cNvSpPr>
              <a:spLocks noChangeShapeType="1"/>
            </p:cNvSpPr>
            <p:nvPr/>
          </p:nvSpPr>
          <p:spPr bwMode="auto">
            <a:xfrm flipH="1">
              <a:off x="4375"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9003" name="Line 95"/>
            <p:cNvSpPr>
              <a:spLocks noChangeShapeType="1"/>
            </p:cNvSpPr>
            <p:nvPr/>
          </p:nvSpPr>
          <p:spPr bwMode="auto">
            <a:xfrm flipH="1">
              <a:off x="4641"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9004" name="Line 96"/>
            <p:cNvSpPr>
              <a:spLocks noChangeShapeType="1"/>
            </p:cNvSpPr>
            <p:nvPr/>
          </p:nvSpPr>
          <p:spPr bwMode="auto">
            <a:xfrm flipH="1">
              <a:off x="4930" y="2235"/>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9005" name="Line 97"/>
            <p:cNvSpPr>
              <a:spLocks noChangeShapeType="1"/>
            </p:cNvSpPr>
            <p:nvPr/>
          </p:nvSpPr>
          <p:spPr bwMode="auto">
            <a:xfrm flipH="1">
              <a:off x="5149" y="2242"/>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9006" name="Group 98"/>
            <p:cNvGrpSpPr>
              <a:grpSpLocks/>
            </p:cNvGrpSpPr>
            <p:nvPr/>
          </p:nvGrpSpPr>
          <p:grpSpPr bwMode="auto">
            <a:xfrm>
              <a:off x="3984" y="1002"/>
              <a:ext cx="829" cy="1218"/>
              <a:chOff x="3180" y="2514"/>
              <a:chExt cx="636" cy="1008"/>
            </a:xfrm>
          </p:grpSpPr>
          <p:sp>
            <p:nvSpPr>
              <p:cNvPr id="39016" name="Line 99"/>
              <p:cNvSpPr>
                <a:spLocks noChangeShapeType="1"/>
              </p:cNvSpPr>
              <p:nvPr/>
            </p:nvSpPr>
            <p:spPr bwMode="auto">
              <a:xfrm>
                <a:off x="3180" y="3264"/>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7" name="Line 100"/>
              <p:cNvSpPr>
                <a:spLocks noChangeShapeType="1"/>
              </p:cNvSpPr>
              <p:nvPr/>
            </p:nvSpPr>
            <p:spPr bwMode="auto">
              <a:xfrm>
                <a:off x="3180" y="3336"/>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8" name="Line 101"/>
              <p:cNvSpPr>
                <a:spLocks noChangeShapeType="1"/>
              </p:cNvSpPr>
              <p:nvPr/>
            </p:nvSpPr>
            <p:spPr bwMode="auto">
              <a:xfrm>
                <a:off x="3276" y="2850"/>
                <a:ext cx="0" cy="42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9" name="Line 102"/>
              <p:cNvSpPr>
                <a:spLocks noChangeShapeType="1"/>
              </p:cNvSpPr>
              <p:nvPr/>
            </p:nvSpPr>
            <p:spPr bwMode="auto">
              <a:xfrm>
                <a:off x="3276" y="3348"/>
                <a:ext cx="0" cy="1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0" name="Line 103"/>
              <p:cNvSpPr>
                <a:spLocks noChangeShapeType="1"/>
              </p:cNvSpPr>
              <p:nvPr/>
            </p:nvSpPr>
            <p:spPr bwMode="auto">
              <a:xfrm>
                <a:off x="3402" y="3264"/>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1" name="Line 104"/>
              <p:cNvSpPr>
                <a:spLocks noChangeShapeType="1"/>
              </p:cNvSpPr>
              <p:nvPr/>
            </p:nvSpPr>
            <p:spPr bwMode="auto">
              <a:xfrm>
                <a:off x="3402" y="3336"/>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2" name="Line 105"/>
              <p:cNvSpPr>
                <a:spLocks noChangeShapeType="1"/>
              </p:cNvSpPr>
              <p:nvPr/>
            </p:nvSpPr>
            <p:spPr bwMode="auto">
              <a:xfrm>
                <a:off x="3498" y="2700"/>
                <a:ext cx="0" cy="5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3" name="Line 106"/>
              <p:cNvSpPr>
                <a:spLocks noChangeShapeType="1"/>
              </p:cNvSpPr>
              <p:nvPr/>
            </p:nvSpPr>
            <p:spPr bwMode="auto">
              <a:xfrm>
                <a:off x="3498" y="3348"/>
                <a:ext cx="0" cy="1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4" name="Line 107"/>
              <p:cNvSpPr>
                <a:spLocks noChangeShapeType="1"/>
              </p:cNvSpPr>
              <p:nvPr/>
            </p:nvSpPr>
            <p:spPr bwMode="auto">
              <a:xfrm>
                <a:off x="3624" y="3264"/>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5" name="Line 108"/>
              <p:cNvSpPr>
                <a:spLocks noChangeShapeType="1"/>
              </p:cNvSpPr>
              <p:nvPr/>
            </p:nvSpPr>
            <p:spPr bwMode="auto">
              <a:xfrm>
                <a:off x="3624" y="3336"/>
                <a:ext cx="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6" name="Line 109"/>
              <p:cNvSpPr>
                <a:spLocks noChangeShapeType="1"/>
              </p:cNvSpPr>
              <p:nvPr/>
            </p:nvSpPr>
            <p:spPr bwMode="auto">
              <a:xfrm>
                <a:off x="3720" y="2532"/>
                <a:ext cx="0" cy="74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7" name="Line 110"/>
              <p:cNvSpPr>
                <a:spLocks noChangeShapeType="1"/>
              </p:cNvSpPr>
              <p:nvPr/>
            </p:nvSpPr>
            <p:spPr bwMode="auto">
              <a:xfrm>
                <a:off x="3720" y="3348"/>
                <a:ext cx="0" cy="1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8" name="Oval 111"/>
              <p:cNvSpPr>
                <a:spLocks noChangeArrowheads="1"/>
              </p:cNvSpPr>
              <p:nvPr/>
            </p:nvSpPr>
            <p:spPr bwMode="auto">
              <a:xfrm>
                <a:off x="3252" y="2832"/>
                <a:ext cx="47" cy="47"/>
              </a:xfrm>
              <a:prstGeom prst="ellipse">
                <a:avLst/>
              </a:prstGeom>
              <a:solidFill>
                <a:srgbClr val="FFCC00"/>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29" name="Oval 112"/>
              <p:cNvSpPr>
                <a:spLocks noChangeArrowheads="1"/>
              </p:cNvSpPr>
              <p:nvPr/>
            </p:nvSpPr>
            <p:spPr bwMode="auto">
              <a:xfrm>
                <a:off x="3474" y="2676"/>
                <a:ext cx="47" cy="47"/>
              </a:xfrm>
              <a:prstGeom prst="ellipse">
                <a:avLst/>
              </a:prstGeom>
              <a:solidFill>
                <a:srgbClr val="FFCC00"/>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030" name="Oval 113"/>
              <p:cNvSpPr>
                <a:spLocks noChangeArrowheads="1"/>
              </p:cNvSpPr>
              <p:nvPr/>
            </p:nvSpPr>
            <p:spPr bwMode="auto">
              <a:xfrm>
                <a:off x="3696" y="2514"/>
                <a:ext cx="47" cy="47"/>
              </a:xfrm>
              <a:prstGeom prst="ellipse">
                <a:avLst/>
              </a:prstGeom>
              <a:solidFill>
                <a:srgbClr val="FFCC00"/>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9007" name="Text Box 114"/>
            <p:cNvSpPr txBox="1">
              <a:spLocks noChangeArrowheads="1"/>
            </p:cNvSpPr>
            <p:nvPr/>
          </p:nvSpPr>
          <p:spPr bwMode="auto">
            <a:xfrm>
              <a:off x="4633" y="1599"/>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FF3300"/>
                  </a:solidFill>
                  <a:latin typeface="Times New Roman" panose="02020603050405020304" pitchFamily="18" charset="0"/>
                </a:rPr>
                <a:t>C</a:t>
              </a:r>
              <a:r>
                <a:rPr kumimoji="1" lang="en-US" altLang="zh-CN" sz="2400">
                  <a:solidFill>
                    <a:srgbClr val="FF3300"/>
                  </a:solidFill>
                  <a:latin typeface="Times New Roman" panose="02020603050405020304" pitchFamily="18" charset="0"/>
                </a:rPr>
                <a:t>'</a:t>
              </a:r>
            </a:p>
          </p:txBody>
        </p:sp>
        <p:grpSp>
          <p:nvGrpSpPr>
            <p:cNvPr id="39008" name="Group 115"/>
            <p:cNvGrpSpPr>
              <a:grpSpLocks/>
            </p:cNvGrpSpPr>
            <p:nvPr/>
          </p:nvGrpSpPr>
          <p:grpSpPr bwMode="auto">
            <a:xfrm rot="254957">
              <a:off x="2773" y="2249"/>
              <a:ext cx="383" cy="107"/>
              <a:chOff x="2256" y="3558"/>
              <a:chExt cx="294" cy="89"/>
            </a:xfrm>
          </p:grpSpPr>
          <p:sp>
            <p:nvSpPr>
              <p:cNvPr id="39014" name="Freeform 116"/>
              <p:cNvSpPr>
                <a:spLocks/>
              </p:cNvSpPr>
              <p:nvPr/>
            </p:nvSpPr>
            <p:spPr bwMode="auto">
              <a:xfrm>
                <a:off x="2256" y="3582"/>
                <a:ext cx="228" cy="65"/>
              </a:xfrm>
              <a:custGeom>
                <a:avLst/>
                <a:gdLst>
                  <a:gd name="T0" fmla="*/ 0 w 228"/>
                  <a:gd name="T1" fmla="*/ 0 h 65"/>
                  <a:gd name="T2" fmla="*/ 120 w 228"/>
                  <a:gd name="T3" fmla="*/ 60 h 65"/>
                  <a:gd name="T4" fmla="*/ 228 w 228"/>
                  <a:gd name="T5" fmla="*/ 30 h 65"/>
                  <a:gd name="T6" fmla="*/ 0 60000 65536"/>
                  <a:gd name="T7" fmla="*/ 0 60000 65536"/>
                  <a:gd name="T8" fmla="*/ 0 60000 65536"/>
                  <a:gd name="T9" fmla="*/ 0 w 228"/>
                  <a:gd name="T10" fmla="*/ 0 h 65"/>
                  <a:gd name="T11" fmla="*/ 228 w 228"/>
                  <a:gd name="T12" fmla="*/ 65 h 65"/>
                </a:gdLst>
                <a:ahLst/>
                <a:cxnLst>
                  <a:cxn ang="T6">
                    <a:pos x="T0" y="T1"/>
                  </a:cxn>
                  <a:cxn ang="T7">
                    <a:pos x="T2" y="T3"/>
                  </a:cxn>
                  <a:cxn ang="T8">
                    <a:pos x="T4" y="T5"/>
                  </a:cxn>
                </a:cxnLst>
                <a:rect l="T9" t="T10" r="T11" b="T12"/>
                <a:pathLst>
                  <a:path w="228" h="65">
                    <a:moveTo>
                      <a:pt x="0" y="0"/>
                    </a:moveTo>
                    <a:cubicBezTo>
                      <a:pt x="41" y="27"/>
                      <a:pt x="82" y="55"/>
                      <a:pt x="120" y="60"/>
                    </a:cubicBezTo>
                    <a:cubicBezTo>
                      <a:pt x="158" y="65"/>
                      <a:pt x="193" y="47"/>
                      <a:pt x="228" y="3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15" name="Line 117"/>
              <p:cNvSpPr>
                <a:spLocks noChangeShapeType="1"/>
              </p:cNvSpPr>
              <p:nvPr/>
            </p:nvSpPr>
            <p:spPr bwMode="auto">
              <a:xfrm flipV="1">
                <a:off x="2448" y="3558"/>
                <a:ext cx="102" cy="7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009" name="Group 118"/>
            <p:cNvGrpSpPr>
              <a:grpSpLocks/>
            </p:cNvGrpSpPr>
            <p:nvPr/>
          </p:nvGrpSpPr>
          <p:grpSpPr bwMode="auto">
            <a:xfrm>
              <a:off x="2390" y="2292"/>
              <a:ext cx="977" cy="227"/>
              <a:chOff x="1944" y="3582"/>
              <a:chExt cx="750" cy="188"/>
            </a:xfrm>
          </p:grpSpPr>
          <p:sp>
            <p:nvSpPr>
              <p:cNvPr id="39012" name="Freeform 119"/>
              <p:cNvSpPr>
                <a:spLocks/>
              </p:cNvSpPr>
              <p:nvPr/>
            </p:nvSpPr>
            <p:spPr bwMode="auto">
              <a:xfrm>
                <a:off x="1944" y="3582"/>
                <a:ext cx="684" cy="188"/>
              </a:xfrm>
              <a:custGeom>
                <a:avLst/>
                <a:gdLst>
                  <a:gd name="T0" fmla="*/ 0 w 684"/>
                  <a:gd name="T1" fmla="*/ 0 h 188"/>
                  <a:gd name="T2" fmla="*/ 396 w 684"/>
                  <a:gd name="T3" fmla="*/ 180 h 188"/>
                  <a:gd name="T4" fmla="*/ 684 w 684"/>
                  <a:gd name="T5" fmla="*/ 48 h 188"/>
                  <a:gd name="T6" fmla="*/ 0 60000 65536"/>
                  <a:gd name="T7" fmla="*/ 0 60000 65536"/>
                  <a:gd name="T8" fmla="*/ 0 60000 65536"/>
                  <a:gd name="T9" fmla="*/ 0 w 684"/>
                  <a:gd name="T10" fmla="*/ 0 h 188"/>
                  <a:gd name="T11" fmla="*/ 684 w 684"/>
                  <a:gd name="T12" fmla="*/ 188 h 188"/>
                </a:gdLst>
                <a:ahLst/>
                <a:cxnLst>
                  <a:cxn ang="T6">
                    <a:pos x="T0" y="T1"/>
                  </a:cxn>
                  <a:cxn ang="T7">
                    <a:pos x="T2" y="T3"/>
                  </a:cxn>
                  <a:cxn ang="T8">
                    <a:pos x="T4" y="T5"/>
                  </a:cxn>
                </a:cxnLst>
                <a:rect l="T9" t="T10" r="T11" b="T12"/>
                <a:pathLst>
                  <a:path w="684" h="188">
                    <a:moveTo>
                      <a:pt x="0" y="0"/>
                    </a:moveTo>
                    <a:cubicBezTo>
                      <a:pt x="141" y="86"/>
                      <a:pt x="282" y="172"/>
                      <a:pt x="396" y="180"/>
                    </a:cubicBezTo>
                    <a:cubicBezTo>
                      <a:pt x="510" y="188"/>
                      <a:pt x="597" y="118"/>
                      <a:pt x="684" y="48"/>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13" name="Line 120"/>
              <p:cNvSpPr>
                <a:spLocks noChangeShapeType="1"/>
              </p:cNvSpPr>
              <p:nvPr/>
            </p:nvSpPr>
            <p:spPr bwMode="auto">
              <a:xfrm flipV="1">
                <a:off x="2598" y="3588"/>
                <a:ext cx="96" cy="6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010" name="Text Box 121"/>
            <p:cNvSpPr txBox="1">
              <a:spLocks noChangeArrowheads="1"/>
            </p:cNvSpPr>
            <p:nvPr/>
          </p:nvSpPr>
          <p:spPr bwMode="auto">
            <a:xfrm>
              <a:off x="2017" y="1770"/>
              <a:ext cx="3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FF3300"/>
                  </a:solidFill>
                  <a:latin typeface="Times New Roman" panose="02020603050405020304" pitchFamily="18" charset="0"/>
                </a:rPr>
                <a:t>I</a:t>
              </a:r>
              <a:r>
                <a:rPr kumimoji="1" lang="en-US" altLang="zh-CN" sz="2400" baseline="-25000">
                  <a:solidFill>
                    <a:srgbClr val="FF3300"/>
                  </a:solidFill>
                  <a:latin typeface="Times New Roman" panose="02020603050405020304" pitchFamily="18" charset="0"/>
                </a:rPr>
                <a:t>r</a:t>
              </a:r>
              <a:endParaRPr kumimoji="1" lang="en-US" altLang="zh-CN" sz="2400">
                <a:solidFill>
                  <a:srgbClr val="FF3300"/>
                </a:solidFill>
                <a:latin typeface="Times New Roman" panose="02020603050405020304" pitchFamily="18" charset="0"/>
              </a:endParaRPr>
            </a:p>
          </p:txBody>
        </p:sp>
        <p:sp>
          <p:nvSpPr>
            <p:cNvPr id="39011" name="Text Box 122"/>
            <p:cNvSpPr txBox="1">
              <a:spLocks noChangeArrowheads="1"/>
            </p:cNvSpPr>
            <p:nvPr/>
          </p:nvSpPr>
          <p:spPr bwMode="auto">
            <a:xfrm>
              <a:off x="1978" y="1394"/>
              <a:ext cx="3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FF3300"/>
                  </a:solidFill>
                  <a:latin typeface="Times New Roman" panose="02020603050405020304" pitchFamily="18" charset="0"/>
                </a:rPr>
                <a:t>I</a:t>
              </a:r>
              <a:r>
                <a:rPr kumimoji="1" lang="en-US" altLang="zh-CN" sz="2400" baseline="-25000">
                  <a:solidFill>
                    <a:srgbClr val="FF3300"/>
                  </a:solidFill>
                  <a:latin typeface="Times New Roman" panose="02020603050405020304" pitchFamily="18" charset="0"/>
                </a:rPr>
                <a:t>e</a:t>
              </a:r>
              <a:endParaRPr kumimoji="1" lang="en-US" altLang="zh-CN" sz="2400">
                <a:solidFill>
                  <a:srgbClr val="FF3300"/>
                </a:solidFill>
                <a:latin typeface="Times New Roman" panose="02020603050405020304" pitchFamily="18" charset="0"/>
              </a:endParaRPr>
            </a:p>
          </p:txBody>
        </p:sp>
      </p:grpSp>
      <p:sp>
        <p:nvSpPr>
          <p:cNvPr id="189563" name="Text Box 123"/>
          <p:cNvSpPr txBox="1">
            <a:spLocks noChangeArrowheads="1"/>
          </p:cNvSpPr>
          <p:nvPr/>
        </p:nvSpPr>
        <p:spPr bwMode="auto">
          <a:xfrm>
            <a:off x="215900" y="4725988"/>
            <a:ext cx="87487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50000"/>
              </a:spcBef>
            </a:pPr>
            <a:r>
              <a:rPr kumimoji="1" lang="zh-CN" altLang="en-US" sz="2400">
                <a:solidFill>
                  <a:srgbClr val="000000"/>
                </a:solidFill>
                <a:latin typeface="Times New Roman" panose="02020603050405020304" pitchFamily="18" charset="0"/>
              </a:rPr>
              <a:t>当电气设备内部绝缘损坏发生一相碰壳时，由于外壳带电 </a:t>
            </a:r>
            <a:r>
              <a:rPr kumimoji="1" lang="en-US" altLang="zh-CN" sz="2400">
                <a:solidFill>
                  <a:srgbClr val="000000"/>
                </a:solidFill>
                <a:latin typeface="Times New Roman" panose="02020603050405020304" pitchFamily="18" charset="0"/>
              </a:rPr>
              <a:t>, </a:t>
            </a:r>
            <a:r>
              <a:rPr kumimoji="1" lang="zh-CN" altLang="en-US" sz="2400">
                <a:solidFill>
                  <a:srgbClr val="000000"/>
                </a:solidFill>
                <a:latin typeface="Times New Roman" panose="02020603050405020304" pitchFamily="18" charset="0"/>
              </a:rPr>
              <a:t>当人触及外壳，流过人体的电流</a:t>
            </a:r>
          </a:p>
        </p:txBody>
      </p:sp>
      <p:sp>
        <p:nvSpPr>
          <p:cNvPr id="189564" name="Rectangle 124"/>
          <p:cNvSpPr>
            <a:spLocks noChangeArrowheads="1"/>
          </p:cNvSpPr>
          <p:nvPr/>
        </p:nvSpPr>
        <p:spPr bwMode="auto">
          <a:xfrm>
            <a:off x="5308600" y="4403725"/>
            <a:ext cx="221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rPr>
              <a:t>对地绝缘电阻</a:t>
            </a:r>
          </a:p>
        </p:txBody>
      </p:sp>
      <p:sp>
        <p:nvSpPr>
          <p:cNvPr id="189565" name="Rectangle 125"/>
          <p:cNvSpPr>
            <a:spLocks noChangeArrowheads="1"/>
          </p:cNvSpPr>
          <p:nvPr/>
        </p:nvSpPr>
        <p:spPr bwMode="auto">
          <a:xfrm>
            <a:off x="7518400" y="3884613"/>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rPr>
              <a:t>分布电容</a:t>
            </a:r>
          </a:p>
        </p:txBody>
      </p:sp>
      <p:sp>
        <p:nvSpPr>
          <p:cNvPr id="189566" name="Rectangle 126"/>
          <p:cNvSpPr>
            <a:spLocks noChangeArrowheads="1"/>
          </p:cNvSpPr>
          <p:nvPr/>
        </p:nvSpPr>
        <p:spPr bwMode="auto">
          <a:xfrm>
            <a:off x="539750" y="17018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solidFill>
                  <a:srgbClr val="006600"/>
                </a:solidFill>
                <a:latin typeface="宋体" panose="02010600030101010101" pitchFamily="2" charset="-122"/>
              </a:rPr>
              <a:t>当电气设备外壳未装接地保护时</a:t>
            </a:r>
            <a:r>
              <a:rPr kumimoji="1" lang="en-US" altLang="zh-CN" sz="2400">
                <a:solidFill>
                  <a:srgbClr val="006600"/>
                </a:solidFill>
                <a:latin typeface="宋体" panose="02010600030101010101" pitchFamily="2" charset="-122"/>
              </a:rPr>
              <a:t>:</a:t>
            </a:r>
          </a:p>
        </p:txBody>
      </p:sp>
      <p:sp>
        <p:nvSpPr>
          <p:cNvPr id="38919" name="Rectangle 131"/>
          <p:cNvSpPr>
            <a:spLocks noChangeArrowheads="1"/>
          </p:cNvSpPr>
          <p:nvPr/>
        </p:nvSpPr>
        <p:spPr bwMode="auto">
          <a:xfrm>
            <a:off x="539750" y="188913"/>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安全技术</a:t>
            </a:r>
          </a:p>
        </p:txBody>
      </p:sp>
      <p:sp>
        <p:nvSpPr>
          <p:cNvPr id="189573" name="Rectangle 133"/>
          <p:cNvSpPr>
            <a:spLocks noChangeArrowheads="1"/>
          </p:cNvSpPr>
          <p:nvPr/>
        </p:nvSpPr>
        <p:spPr bwMode="auto">
          <a:xfrm>
            <a:off x="323850" y="5959475"/>
            <a:ext cx="72326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50000"/>
              </a:spcBef>
            </a:pPr>
            <a:r>
              <a:rPr kumimoji="1" lang="zh-CN" altLang="en-US" sz="2400">
                <a:solidFill>
                  <a:srgbClr val="000000"/>
                </a:solidFill>
                <a:latin typeface="宋体" panose="02010600030101010101" pitchFamily="2" charset="-122"/>
              </a:rPr>
              <a:t>当</a:t>
            </a:r>
            <a:r>
              <a:rPr kumimoji="1" lang="en-US" altLang="zh-CN" sz="2400" i="1">
                <a:solidFill>
                  <a:srgbClr val="000000"/>
                </a:solidFill>
                <a:latin typeface="宋体" panose="02010600030101010101" pitchFamily="2" charset="-122"/>
              </a:rPr>
              <a:t>R</a:t>
            </a:r>
            <a:r>
              <a:rPr kumimoji="1" lang="en-US" altLang="zh-CN" sz="2400">
                <a:solidFill>
                  <a:srgbClr val="000000"/>
                </a:solidFill>
                <a:latin typeface="宋体" panose="02010600030101010101" pitchFamily="2" charset="-122"/>
                <a:sym typeface="Symbol" panose="05050102010706020507" pitchFamily="18" charset="2"/>
              </a:rPr>
              <a:t> </a:t>
            </a:r>
            <a:r>
              <a:rPr kumimoji="1" lang="zh-CN" altLang="en-US" sz="2400">
                <a:solidFill>
                  <a:srgbClr val="000000"/>
                </a:solidFill>
                <a:latin typeface="宋体" panose="02010600030101010101" pitchFamily="2" charset="-122"/>
              </a:rPr>
              <a:t>值较低、</a:t>
            </a:r>
            <a:r>
              <a:rPr kumimoji="1" lang="en-US" altLang="zh-CN" sz="2400" i="1">
                <a:solidFill>
                  <a:srgbClr val="000000"/>
                </a:solidFill>
                <a:latin typeface="宋体" panose="02010600030101010101" pitchFamily="2" charset="-122"/>
              </a:rPr>
              <a:t>C</a:t>
            </a:r>
            <a:r>
              <a:rPr kumimoji="1" lang="en-US" altLang="zh-CN" sz="2400">
                <a:solidFill>
                  <a:srgbClr val="000000"/>
                </a:solidFill>
                <a:latin typeface="宋体" panose="02010600030101010101" pitchFamily="2" charset="-122"/>
                <a:sym typeface="Symbol" panose="05050102010706020507" pitchFamily="18" charset="2"/>
              </a:rPr>
              <a:t> </a:t>
            </a:r>
            <a:r>
              <a:rPr kumimoji="1" lang="zh-CN" altLang="en-US" sz="2400">
                <a:solidFill>
                  <a:srgbClr val="000000"/>
                </a:solidFill>
                <a:latin typeface="宋体" panose="02010600030101010101" pitchFamily="2" charset="-122"/>
              </a:rPr>
              <a:t>较大时，</a:t>
            </a:r>
            <a:r>
              <a:rPr kumimoji="1" lang="en-US" altLang="zh-CN" sz="2400" i="1">
                <a:solidFill>
                  <a:srgbClr val="000000"/>
                </a:solidFill>
                <a:latin typeface="宋体" panose="02010600030101010101" pitchFamily="2" charset="-122"/>
              </a:rPr>
              <a:t>Ir </a:t>
            </a:r>
            <a:r>
              <a:rPr kumimoji="1" lang="zh-CN" altLang="zh-CN" sz="2400">
                <a:solidFill>
                  <a:srgbClr val="000000"/>
                </a:solidFill>
                <a:latin typeface="宋体" panose="02010600030101010101" pitchFamily="2" charset="-122"/>
              </a:rPr>
              <a:t>将达到或超过危险值。</a:t>
            </a:r>
            <a:endParaRPr kumimoji="1" lang="zh-CN" altLang="en-US" sz="2400">
              <a:solidFill>
                <a:srgbClr val="000000"/>
              </a:solidFill>
              <a:latin typeface="宋体" panose="02010600030101010101" pitchFamily="2" charset="-122"/>
            </a:endParaRPr>
          </a:p>
        </p:txBody>
      </p:sp>
      <p:graphicFrame>
        <p:nvGraphicFramePr>
          <p:cNvPr id="189574" name="Object 134"/>
          <p:cNvGraphicFramePr>
            <a:graphicFrameLocks noGrp="1" noChangeAspect="1"/>
          </p:cNvGraphicFramePr>
          <p:nvPr>
            <p:ph/>
          </p:nvPr>
        </p:nvGraphicFramePr>
        <p:xfrm>
          <a:off x="4067175" y="5089525"/>
          <a:ext cx="2146300" cy="1003300"/>
        </p:xfrm>
        <a:graphic>
          <a:graphicData uri="http://schemas.openxmlformats.org/presentationml/2006/ole">
            <mc:AlternateContent xmlns:mc="http://schemas.openxmlformats.org/markup-compatibility/2006">
              <mc:Choice xmlns:v="urn:schemas-microsoft-com:vml" Requires="v">
                <p:oleObj spid="_x0000_s39086" name="公式" r:id="rId6" imgW="971414" imgH="450725" progId="Equation.3">
                  <p:embed/>
                </p:oleObj>
              </mc:Choice>
              <mc:Fallback>
                <p:oleObj name="公式" r:id="rId6" imgW="971414" imgH="450725" progId="Equation.3">
                  <p:embed/>
                  <p:pic>
                    <p:nvPicPr>
                      <p:cNvPr id="0" name="Object 13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5089525"/>
                        <a:ext cx="21463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2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368800" y="3225800"/>
            <a:ext cx="406400" cy="406400"/>
          </a:xfrm>
          <a:prstGeom prst="rect">
            <a:avLst/>
          </a:prstGeom>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552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9566"/>
                                        </p:tgtEl>
                                        <p:attrNameLst>
                                          <p:attrName>style.visibility</p:attrName>
                                        </p:attrNameLst>
                                      </p:cBhvr>
                                      <p:to>
                                        <p:strVal val="visible"/>
                                      </p:to>
                                    </p:set>
                                    <p:animEffect transition="in" filter="wipe(left)">
                                      <p:cBhvr>
                                        <p:cTn id="11" dur="500"/>
                                        <p:tgtEl>
                                          <p:spTgt spid="18956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9564"/>
                                        </p:tgtEl>
                                        <p:attrNameLst>
                                          <p:attrName>style.visibility</p:attrName>
                                        </p:attrNameLst>
                                      </p:cBhvr>
                                      <p:to>
                                        <p:strVal val="visible"/>
                                      </p:to>
                                    </p:set>
                                    <p:animEffect transition="in" filter="wipe(left)">
                                      <p:cBhvr>
                                        <p:cTn id="20" dur="500"/>
                                        <p:tgtEl>
                                          <p:spTgt spid="18956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9565"/>
                                        </p:tgtEl>
                                        <p:attrNameLst>
                                          <p:attrName>style.visibility</p:attrName>
                                        </p:attrNameLst>
                                      </p:cBhvr>
                                      <p:to>
                                        <p:strVal val="visible"/>
                                      </p:to>
                                    </p:set>
                                    <p:animEffect transition="in" filter="wipe(left)">
                                      <p:cBhvr>
                                        <p:cTn id="24" dur="500"/>
                                        <p:tgtEl>
                                          <p:spTgt spid="18956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89563"/>
                                        </p:tgtEl>
                                        <p:attrNameLst>
                                          <p:attrName>style.visibility</p:attrName>
                                        </p:attrNameLst>
                                      </p:cBhvr>
                                      <p:to>
                                        <p:strVal val="visible"/>
                                      </p:to>
                                    </p:set>
                                    <p:animEffect transition="in" filter="randombar(horizontal)">
                                      <p:cBhvr>
                                        <p:cTn id="29" dur="500"/>
                                        <p:tgtEl>
                                          <p:spTgt spid="189563"/>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89574"/>
                                        </p:tgtEl>
                                        <p:attrNameLst>
                                          <p:attrName>style.visibility</p:attrName>
                                        </p:attrNameLst>
                                      </p:cBhvr>
                                      <p:to>
                                        <p:strVal val="visible"/>
                                      </p:to>
                                    </p:set>
                                    <p:animEffect transition="in" filter="wipe(left)">
                                      <p:cBhvr>
                                        <p:cTn id="33" dur="500"/>
                                        <p:tgtEl>
                                          <p:spTgt spid="18957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9573"/>
                                        </p:tgtEl>
                                        <p:attrNameLst>
                                          <p:attrName>style.visibility</p:attrName>
                                        </p:attrNameLst>
                                      </p:cBhvr>
                                      <p:to>
                                        <p:strVal val="visible"/>
                                      </p:to>
                                    </p:set>
                                    <p:animEffect transition="in" filter="blinds(horizontal)">
                                      <p:cBhvr>
                                        <p:cTn id="38" dur="500"/>
                                        <p:tgtEl>
                                          <p:spTgt spid="18957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3"/>
                </p:tgtEl>
              </p:cMediaNode>
            </p:audio>
          </p:childTnLst>
        </p:cTn>
      </p:par>
    </p:tnLst>
    <p:bldLst>
      <p:bldP spid="189563" grpId="0" autoUpdateAnimBg="0"/>
      <p:bldP spid="189564" grpId="0" autoUpdateAnimBg="0"/>
      <p:bldP spid="189565" grpId="0" autoUpdateAnimBg="0"/>
      <p:bldP spid="189566" grpId="0" autoUpdateAnimBg="0"/>
      <p:bldP spid="18957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bwMode="auto">
          <a:xfrm>
            <a:off x="539750" y="1700213"/>
            <a:ext cx="5472113"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b="1" smtClean="0">
                <a:solidFill>
                  <a:srgbClr val="006600"/>
                </a:solidFill>
              </a:rPr>
              <a:t>电气设备外壳有接地保护时：</a:t>
            </a:r>
          </a:p>
        </p:txBody>
      </p:sp>
      <p:sp>
        <p:nvSpPr>
          <p:cNvPr id="191491" name="Text Box 3"/>
          <p:cNvSpPr txBox="1">
            <a:spLocks noChangeArrowheads="1"/>
          </p:cNvSpPr>
          <p:nvPr/>
        </p:nvSpPr>
        <p:spPr bwMode="auto">
          <a:xfrm>
            <a:off x="395288" y="5013325"/>
            <a:ext cx="279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solidFill>
                  <a:srgbClr val="CC0000"/>
                </a:solidFill>
                <a:latin typeface="Times New Roman" panose="02020603050405020304" pitchFamily="18" charset="0"/>
              </a:rPr>
              <a:t>通过人体的电流：</a:t>
            </a:r>
          </a:p>
        </p:txBody>
      </p:sp>
      <p:graphicFrame>
        <p:nvGraphicFramePr>
          <p:cNvPr id="191492" name="Object 4"/>
          <p:cNvGraphicFramePr>
            <a:graphicFrameLocks noChangeAspect="1"/>
          </p:cNvGraphicFramePr>
          <p:nvPr/>
        </p:nvGraphicFramePr>
        <p:xfrm>
          <a:off x="3044825" y="4797425"/>
          <a:ext cx="2163763" cy="904875"/>
        </p:xfrm>
        <a:graphic>
          <a:graphicData uri="http://schemas.openxmlformats.org/presentationml/2006/ole">
            <mc:AlternateContent xmlns:mc="http://schemas.openxmlformats.org/markup-compatibility/2006">
              <mc:Choice xmlns:v="urn:schemas-microsoft-com:vml" Requires="v">
                <p:oleObj spid="_x0000_s41141" name="公式" r:id="rId6" imgW="946162" imgH="425355" progId="Equation.3">
                  <p:embed/>
                </p:oleObj>
              </mc:Choice>
              <mc:Fallback>
                <p:oleObj name="公式" r:id="rId6" imgW="946162" imgH="42535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4825" y="4797425"/>
                        <a:ext cx="216376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493" name="Text Box 5"/>
          <p:cNvSpPr txBox="1">
            <a:spLocks noChangeArrowheads="1"/>
          </p:cNvSpPr>
          <p:nvPr/>
        </p:nvSpPr>
        <p:spPr bwMode="auto">
          <a:xfrm>
            <a:off x="107950" y="5445125"/>
            <a:ext cx="7399338" cy="933450"/>
          </a:xfrm>
          <a:prstGeom prst="rect">
            <a:avLst/>
          </a:prstGeom>
          <a:noFill/>
          <a:ln w="9525">
            <a:noFill/>
            <a:miter lim="800000"/>
            <a:headEnd/>
            <a:tailEnd/>
          </a:ln>
          <a:effectLst/>
        </p:spPr>
        <p:txBody>
          <a:bodyPr>
            <a:spAutoFit/>
          </a:bodyPr>
          <a:lstStyle/>
          <a:p>
            <a:pPr eaLnBrk="1" hangingPunct="1">
              <a:lnSpc>
                <a:spcPct val="115000"/>
              </a:lnSpc>
              <a:defRPr/>
            </a:pPr>
            <a:r>
              <a:rPr kumimoji="1" lang="zh-CN" altLang="zh-CN" sz="2400">
                <a:solidFill>
                  <a:srgbClr val="000099"/>
                </a:solidFill>
                <a:effectLst>
                  <a:outerShdw blurRad="38100" dist="38100" dir="2700000" algn="tl">
                    <a:srgbClr val="C0C0C0"/>
                  </a:outerShdw>
                </a:effectLst>
                <a:latin typeface="Times New Roman" pitchFamily="18" charset="0"/>
              </a:rPr>
              <a:t>    </a:t>
            </a:r>
            <a:r>
              <a:rPr kumimoji="1" lang="zh-CN" altLang="zh-CN" sz="2400" i="1">
                <a:solidFill>
                  <a:srgbClr val="000099"/>
                </a:solidFill>
                <a:effectLst>
                  <a:outerShdw blurRad="38100" dist="38100" dir="2700000" algn="tl">
                    <a:srgbClr val="C0C0C0"/>
                  </a:outerShdw>
                </a:effectLst>
                <a:latin typeface="Times New Roman" pitchFamily="18" charset="0"/>
              </a:rPr>
              <a:t> </a:t>
            </a:r>
            <a:r>
              <a:rPr kumimoji="1" lang="en-US" altLang="zh-CN" sz="2400" i="1">
                <a:solidFill>
                  <a:srgbClr val="000099"/>
                </a:solidFill>
                <a:effectLst>
                  <a:outerShdw blurRad="38100" dist="38100" dir="2700000" algn="tl">
                    <a:srgbClr val="C0C0C0"/>
                  </a:outerShdw>
                </a:effectLst>
                <a:latin typeface="Times New Roman" pitchFamily="18" charset="0"/>
              </a:rPr>
              <a:t>R</a:t>
            </a:r>
            <a:r>
              <a:rPr kumimoji="1" lang="en-US" altLang="zh-CN" sz="2400" i="1" baseline="-25000">
                <a:solidFill>
                  <a:srgbClr val="000099"/>
                </a:solidFill>
                <a:effectLst>
                  <a:outerShdw blurRad="38100" dist="38100" dir="2700000" algn="tl">
                    <a:srgbClr val="C0C0C0"/>
                  </a:outerShdw>
                </a:effectLst>
                <a:latin typeface="Times New Roman" pitchFamily="18" charset="0"/>
              </a:rPr>
              <a:t>r</a:t>
            </a:r>
            <a:r>
              <a:rPr kumimoji="1" lang="zh-CN" altLang="en-US" sz="2400">
                <a:solidFill>
                  <a:srgbClr val="000099"/>
                </a:solidFill>
                <a:effectLst>
                  <a:outerShdw blurRad="38100" dist="38100" dir="2700000" algn="tl">
                    <a:srgbClr val="C0C0C0"/>
                  </a:outerShdw>
                </a:effectLst>
                <a:latin typeface="Times New Roman" pitchFamily="18" charset="0"/>
              </a:rPr>
              <a:t>与</a:t>
            </a:r>
            <a:r>
              <a:rPr kumimoji="1" lang="en-US" altLang="zh-CN" sz="2400" i="1">
                <a:solidFill>
                  <a:srgbClr val="000099"/>
                </a:solidFill>
                <a:effectLst>
                  <a:outerShdw blurRad="38100" dist="38100" dir="2700000" algn="tl">
                    <a:srgbClr val="C0C0C0"/>
                  </a:outerShdw>
                </a:effectLst>
                <a:latin typeface="Times New Roman" pitchFamily="18" charset="0"/>
              </a:rPr>
              <a:t>R</a:t>
            </a:r>
            <a:r>
              <a:rPr kumimoji="1" lang="en-US" altLang="zh-CN" sz="2400" i="1" baseline="-25000">
                <a:solidFill>
                  <a:srgbClr val="000099"/>
                </a:solidFill>
                <a:effectLst>
                  <a:outerShdw blurRad="38100" dist="38100" dir="2700000" algn="tl">
                    <a:srgbClr val="C0C0C0"/>
                  </a:outerShdw>
                </a:effectLst>
                <a:latin typeface="Times New Roman" pitchFamily="18" charset="0"/>
              </a:rPr>
              <a:t>G</a:t>
            </a:r>
            <a:r>
              <a:rPr kumimoji="1" lang="zh-CN" altLang="en-US" sz="2400">
                <a:solidFill>
                  <a:srgbClr val="000099"/>
                </a:solidFill>
                <a:effectLst>
                  <a:outerShdw blurRad="38100" dist="38100" dir="2700000" algn="tl">
                    <a:srgbClr val="C0C0C0"/>
                  </a:outerShdw>
                </a:effectLst>
                <a:latin typeface="Times New Roman" pitchFamily="18" charset="0"/>
              </a:rPr>
              <a:t>并联，且</a:t>
            </a:r>
            <a:r>
              <a:rPr kumimoji="1" lang="zh-CN" altLang="en-US" sz="2400" i="1">
                <a:solidFill>
                  <a:srgbClr val="000099"/>
                </a:solidFill>
                <a:effectLst>
                  <a:outerShdw blurRad="38100" dist="38100" dir="2700000" algn="tl">
                    <a:srgbClr val="C0C0C0"/>
                  </a:outerShdw>
                </a:effectLst>
                <a:latin typeface="Times New Roman" pitchFamily="18" charset="0"/>
              </a:rPr>
              <a:t> </a:t>
            </a:r>
            <a:r>
              <a:rPr kumimoji="1" lang="en-US" altLang="zh-CN" sz="2400" i="1">
                <a:solidFill>
                  <a:srgbClr val="000099"/>
                </a:solidFill>
                <a:effectLst>
                  <a:outerShdw blurRad="38100" dist="38100" dir="2700000" algn="tl">
                    <a:srgbClr val="C0C0C0"/>
                  </a:outerShdw>
                </a:effectLst>
                <a:latin typeface="Times New Roman" pitchFamily="18" charset="0"/>
              </a:rPr>
              <a:t>R</a:t>
            </a:r>
            <a:r>
              <a:rPr kumimoji="1" lang="en-US" altLang="zh-CN" sz="2400" i="1" baseline="-25000">
                <a:solidFill>
                  <a:srgbClr val="000099"/>
                </a:solidFill>
                <a:effectLst>
                  <a:outerShdw blurRad="38100" dist="38100" dir="2700000" algn="tl">
                    <a:srgbClr val="C0C0C0"/>
                  </a:outerShdw>
                </a:effectLst>
                <a:latin typeface="Times New Roman" pitchFamily="18" charset="0"/>
              </a:rPr>
              <a:t>r</a:t>
            </a:r>
            <a:r>
              <a:rPr kumimoji="1" lang="en-US" altLang="zh-CN" sz="2400" i="1" baseline="-25000">
                <a:solidFill>
                  <a:srgbClr val="FF6600"/>
                </a:solidFill>
                <a:effectLst>
                  <a:outerShdw blurRad="38100" dist="38100" dir="2700000" algn="tl">
                    <a:srgbClr val="C0C0C0"/>
                  </a:outerShdw>
                </a:effectLst>
                <a:latin typeface="Times New Roman" pitchFamily="18" charset="0"/>
              </a:rPr>
              <a:t> </a:t>
            </a:r>
            <a:r>
              <a:rPr kumimoji="1" lang="zh-CN" altLang="en-US" sz="2000" b="0">
                <a:solidFill>
                  <a:srgbClr val="FF6600"/>
                </a:solidFill>
              </a:rPr>
              <a:t>＞＞</a:t>
            </a:r>
            <a:r>
              <a:rPr kumimoji="1" lang="en-US" altLang="zh-CN" sz="2400" i="1">
                <a:solidFill>
                  <a:srgbClr val="000099"/>
                </a:solidFill>
                <a:effectLst>
                  <a:outerShdw blurRad="38100" dist="38100" dir="2700000" algn="tl">
                    <a:srgbClr val="C0C0C0"/>
                  </a:outerShdw>
                </a:effectLst>
                <a:latin typeface="Times New Roman" pitchFamily="18" charset="0"/>
              </a:rPr>
              <a:t>R</a:t>
            </a:r>
            <a:r>
              <a:rPr kumimoji="1" lang="en-US" altLang="zh-CN" sz="2400" i="1" baseline="-25000">
                <a:solidFill>
                  <a:srgbClr val="000099"/>
                </a:solidFill>
                <a:effectLst>
                  <a:outerShdw blurRad="38100" dist="38100" dir="2700000" algn="tl">
                    <a:srgbClr val="C0C0C0"/>
                  </a:outerShdw>
                </a:effectLst>
                <a:latin typeface="Times New Roman" pitchFamily="18" charset="0"/>
              </a:rPr>
              <a:t>G</a:t>
            </a:r>
            <a:endParaRPr kumimoji="1" lang="en-US" altLang="zh-CN" sz="2400" i="1">
              <a:solidFill>
                <a:srgbClr val="000099"/>
              </a:solidFill>
              <a:effectLst>
                <a:outerShdw blurRad="38100" dist="38100" dir="2700000" algn="tl">
                  <a:srgbClr val="C0C0C0"/>
                </a:outerShdw>
              </a:effectLst>
              <a:latin typeface="Times New Roman" pitchFamily="18" charset="0"/>
            </a:endParaRPr>
          </a:p>
          <a:p>
            <a:pPr eaLnBrk="1" hangingPunct="1">
              <a:lnSpc>
                <a:spcPct val="115000"/>
              </a:lnSpc>
              <a:defRPr/>
            </a:pPr>
            <a:r>
              <a:rPr kumimoji="1" lang="en-US" altLang="zh-CN" sz="2400">
                <a:solidFill>
                  <a:srgbClr val="000099"/>
                </a:solidFill>
                <a:effectLst>
                  <a:outerShdw blurRad="38100" dist="38100" dir="2700000" algn="tl">
                    <a:srgbClr val="C0C0C0"/>
                  </a:outerShdw>
                </a:effectLst>
                <a:latin typeface="Times New Roman" pitchFamily="18" charset="0"/>
              </a:rPr>
              <a:t>  </a:t>
            </a:r>
            <a:r>
              <a:rPr kumimoji="1" lang="en-US" altLang="zh-CN" sz="2400">
                <a:solidFill>
                  <a:srgbClr val="000099"/>
                </a:solidFill>
                <a:effectLst>
                  <a:outerShdw blurRad="38100" dist="38100" dir="2700000" algn="tl">
                    <a:srgbClr val="C0C0C0"/>
                  </a:outerShdw>
                </a:effectLst>
                <a:latin typeface="Times New Roman" pitchFamily="18" charset="0"/>
                <a:sym typeface="Symbol" pitchFamily="18" charset="2"/>
              </a:rPr>
              <a:t></a:t>
            </a:r>
            <a:r>
              <a:rPr kumimoji="1" lang="zh-CN" altLang="en-US" sz="2400">
                <a:solidFill>
                  <a:srgbClr val="000099"/>
                </a:solidFill>
                <a:effectLst>
                  <a:outerShdw blurRad="38100" dist="38100" dir="2700000" algn="tl">
                    <a:srgbClr val="C0C0C0"/>
                  </a:outerShdw>
                </a:effectLst>
                <a:latin typeface="Times New Roman" pitchFamily="18" charset="0"/>
              </a:rPr>
              <a:t>通过人体的电流可减小到安全值以内。</a:t>
            </a:r>
          </a:p>
        </p:txBody>
      </p:sp>
      <p:grpSp>
        <p:nvGrpSpPr>
          <p:cNvPr id="2" name="Group 6"/>
          <p:cNvGrpSpPr>
            <a:grpSpLocks/>
          </p:cNvGrpSpPr>
          <p:nvPr/>
        </p:nvGrpSpPr>
        <p:grpSpPr bwMode="auto">
          <a:xfrm>
            <a:off x="381000" y="2317750"/>
            <a:ext cx="8015288" cy="2695575"/>
            <a:chOff x="240" y="864"/>
            <a:chExt cx="5049" cy="1698"/>
          </a:xfrm>
        </p:grpSpPr>
        <p:sp>
          <p:nvSpPr>
            <p:cNvPr id="40999" name="Line 7"/>
            <p:cNvSpPr>
              <a:spLocks noChangeShapeType="1"/>
            </p:cNvSpPr>
            <p:nvPr/>
          </p:nvSpPr>
          <p:spPr bwMode="auto">
            <a:xfrm rot="5400000" flipV="1">
              <a:off x="3175" y="-663"/>
              <a:ext cx="8" cy="36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0" name="Line 8"/>
            <p:cNvSpPr>
              <a:spLocks noChangeShapeType="1"/>
            </p:cNvSpPr>
            <p:nvPr/>
          </p:nvSpPr>
          <p:spPr bwMode="auto">
            <a:xfrm>
              <a:off x="451" y="930"/>
              <a:ext cx="0" cy="42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01" name="Freeform 9"/>
            <p:cNvSpPr>
              <a:spLocks/>
            </p:cNvSpPr>
            <p:nvPr/>
          </p:nvSpPr>
          <p:spPr bwMode="auto">
            <a:xfrm rot="-5400000">
              <a:off x="944" y="1030"/>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2" name="Freeform 10"/>
            <p:cNvSpPr>
              <a:spLocks/>
            </p:cNvSpPr>
            <p:nvPr/>
          </p:nvSpPr>
          <p:spPr bwMode="auto">
            <a:xfrm rot="-5400000">
              <a:off x="1101" y="1029"/>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3" name="Freeform 11"/>
            <p:cNvSpPr>
              <a:spLocks/>
            </p:cNvSpPr>
            <p:nvPr/>
          </p:nvSpPr>
          <p:spPr bwMode="auto">
            <a:xfrm rot="-5400000">
              <a:off x="1257" y="1030"/>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4" name="Line 12"/>
            <p:cNvSpPr>
              <a:spLocks noChangeShapeType="1"/>
            </p:cNvSpPr>
            <p:nvPr/>
          </p:nvSpPr>
          <p:spPr bwMode="auto">
            <a:xfrm rot="-5400000">
              <a:off x="620" y="994"/>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5" name="Freeform 13"/>
            <p:cNvSpPr>
              <a:spLocks/>
            </p:cNvSpPr>
            <p:nvPr/>
          </p:nvSpPr>
          <p:spPr bwMode="auto">
            <a:xfrm rot="-5400000">
              <a:off x="796" y="1029"/>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6" name="Freeform 14"/>
            <p:cNvSpPr>
              <a:spLocks/>
            </p:cNvSpPr>
            <p:nvPr/>
          </p:nvSpPr>
          <p:spPr bwMode="auto">
            <a:xfrm rot="-5400000">
              <a:off x="928" y="827"/>
              <a:ext cx="83" cy="157"/>
            </a:xfrm>
            <a:custGeom>
              <a:avLst/>
              <a:gdLst>
                <a:gd name="T0" fmla="*/ 0 w 140"/>
                <a:gd name="T1" fmla="*/ 0 h 198"/>
                <a:gd name="T2" fmla="*/ 71 w 140"/>
                <a:gd name="T3" fmla="*/ 48 h 198"/>
                <a:gd name="T4" fmla="*/ 71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7" name="Freeform 15"/>
            <p:cNvSpPr>
              <a:spLocks/>
            </p:cNvSpPr>
            <p:nvPr/>
          </p:nvSpPr>
          <p:spPr bwMode="auto">
            <a:xfrm rot="-5400000">
              <a:off x="1084" y="828"/>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8" name="Freeform 16"/>
            <p:cNvSpPr>
              <a:spLocks/>
            </p:cNvSpPr>
            <p:nvPr/>
          </p:nvSpPr>
          <p:spPr bwMode="auto">
            <a:xfrm rot="-5400000">
              <a:off x="1240" y="828"/>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09" name="Line 17"/>
            <p:cNvSpPr>
              <a:spLocks noChangeShapeType="1"/>
            </p:cNvSpPr>
            <p:nvPr/>
          </p:nvSpPr>
          <p:spPr bwMode="auto">
            <a:xfrm rot="-5400000">
              <a:off x="604" y="792"/>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0" name="Freeform 18"/>
            <p:cNvSpPr>
              <a:spLocks/>
            </p:cNvSpPr>
            <p:nvPr/>
          </p:nvSpPr>
          <p:spPr bwMode="auto">
            <a:xfrm rot="-5400000">
              <a:off x="779" y="828"/>
              <a:ext cx="83" cy="156"/>
            </a:xfrm>
            <a:custGeom>
              <a:avLst/>
              <a:gdLst>
                <a:gd name="T0" fmla="*/ 0 w 140"/>
                <a:gd name="T1" fmla="*/ 0 h 198"/>
                <a:gd name="T2" fmla="*/ 71 w 140"/>
                <a:gd name="T3" fmla="*/ 47 h 198"/>
                <a:gd name="T4" fmla="*/ 71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1" name="Freeform 19"/>
            <p:cNvSpPr>
              <a:spLocks/>
            </p:cNvSpPr>
            <p:nvPr/>
          </p:nvSpPr>
          <p:spPr bwMode="auto">
            <a:xfrm rot="-5400000">
              <a:off x="944" y="1219"/>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2" name="Freeform 20"/>
            <p:cNvSpPr>
              <a:spLocks/>
            </p:cNvSpPr>
            <p:nvPr/>
          </p:nvSpPr>
          <p:spPr bwMode="auto">
            <a:xfrm rot="-5400000">
              <a:off x="1101" y="1218"/>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3" name="Freeform 21"/>
            <p:cNvSpPr>
              <a:spLocks/>
            </p:cNvSpPr>
            <p:nvPr/>
          </p:nvSpPr>
          <p:spPr bwMode="auto">
            <a:xfrm rot="-5400000">
              <a:off x="1257" y="1219"/>
              <a:ext cx="82" cy="156"/>
            </a:xfrm>
            <a:custGeom>
              <a:avLst/>
              <a:gdLst>
                <a:gd name="T0" fmla="*/ 0 w 140"/>
                <a:gd name="T1" fmla="*/ 0 h 198"/>
                <a:gd name="T2" fmla="*/ 70 w 140"/>
                <a:gd name="T3" fmla="*/ 47 h 198"/>
                <a:gd name="T4" fmla="*/ 70 w 140"/>
                <a:gd name="T5" fmla="*/ 113 h 198"/>
                <a:gd name="T6" fmla="*/ 0 w 140"/>
                <a:gd name="T7" fmla="*/ 156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4" name="Line 22"/>
            <p:cNvSpPr>
              <a:spLocks noChangeShapeType="1"/>
            </p:cNvSpPr>
            <p:nvPr/>
          </p:nvSpPr>
          <p:spPr bwMode="auto">
            <a:xfrm rot="5400000" flipV="1">
              <a:off x="3171" y="-463"/>
              <a:ext cx="0" cy="360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5" name="Line 23"/>
            <p:cNvSpPr>
              <a:spLocks noChangeShapeType="1"/>
            </p:cNvSpPr>
            <p:nvPr/>
          </p:nvSpPr>
          <p:spPr bwMode="auto">
            <a:xfrm rot="-5400000">
              <a:off x="620" y="1183"/>
              <a:ext cx="0" cy="2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6" name="Freeform 24"/>
            <p:cNvSpPr>
              <a:spLocks/>
            </p:cNvSpPr>
            <p:nvPr/>
          </p:nvSpPr>
          <p:spPr bwMode="auto">
            <a:xfrm rot="-5400000">
              <a:off x="796" y="1218"/>
              <a:ext cx="82" cy="157"/>
            </a:xfrm>
            <a:custGeom>
              <a:avLst/>
              <a:gdLst>
                <a:gd name="T0" fmla="*/ 0 w 140"/>
                <a:gd name="T1" fmla="*/ 0 h 198"/>
                <a:gd name="T2" fmla="*/ 70 w 140"/>
                <a:gd name="T3" fmla="*/ 48 h 198"/>
                <a:gd name="T4" fmla="*/ 70 w 140"/>
                <a:gd name="T5" fmla="*/ 114 h 198"/>
                <a:gd name="T6" fmla="*/ 0 w 140"/>
                <a:gd name="T7" fmla="*/ 157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7" name="Line 25"/>
            <p:cNvSpPr>
              <a:spLocks noChangeShapeType="1"/>
            </p:cNvSpPr>
            <p:nvPr/>
          </p:nvSpPr>
          <p:spPr bwMode="auto">
            <a:xfrm flipV="1">
              <a:off x="240" y="2154"/>
              <a:ext cx="504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18" name="Line 26"/>
            <p:cNvSpPr>
              <a:spLocks noChangeShapeType="1"/>
            </p:cNvSpPr>
            <p:nvPr/>
          </p:nvSpPr>
          <p:spPr bwMode="auto">
            <a:xfrm flipH="1">
              <a:off x="1428" y="2168"/>
              <a:ext cx="86"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19" name="Line 27"/>
            <p:cNvSpPr>
              <a:spLocks noChangeShapeType="1"/>
            </p:cNvSpPr>
            <p:nvPr/>
          </p:nvSpPr>
          <p:spPr bwMode="auto">
            <a:xfrm flipH="1">
              <a:off x="1178"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0" name="Line 28"/>
            <p:cNvSpPr>
              <a:spLocks noChangeShapeType="1"/>
            </p:cNvSpPr>
            <p:nvPr/>
          </p:nvSpPr>
          <p:spPr bwMode="auto">
            <a:xfrm flipH="1">
              <a:off x="701" y="2161"/>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1" name="Line 29"/>
            <p:cNvSpPr>
              <a:spLocks noChangeShapeType="1"/>
            </p:cNvSpPr>
            <p:nvPr/>
          </p:nvSpPr>
          <p:spPr bwMode="auto">
            <a:xfrm flipH="1">
              <a:off x="1702" y="2154"/>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2" name="Line 30"/>
            <p:cNvSpPr>
              <a:spLocks noChangeShapeType="1"/>
            </p:cNvSpPr>
            <p:nvPr/>
          </p:nvSpPr>
          <p:spPr bwMode="auto">
            <a:xfrm flipH="1">
              <a:off x="474"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3" name="Line 31"/>
            <p:cNvSpPr>
              <a:spLocks noChangeShapeType="1"/>
            </p:cNvSpPr>
            <p:nvPr/>
          </p:nvSpPr>
          <p:spPr bwMode="auto">
            <a:xfrm flipH="1">
              <a:off x="920"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4" name="Line 32"/>
            <p:cNvSpPr>
              <a:spLocks noChangeShapeType="1"/>
            </p:cNvSpPr>
            <p:nvPr/>
          </p:nvSpPr>
          <p:spPr bwMode="auto">
            <a:xfrm flipH="1">
              <a:off x="279"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25" name="Line 33"/>
            <p:cNvSpPr>
              <a:spLocks noChangeShapeType="1"/>
            </p:cNvSpPr>
            <p:nvPr/>
          </p:nvSpPr>
          <p:spPr bwMode="auto">
            <a:xfrm rot="-5400000">
              <a:off x="3175" y="-866"/>
              <a:ext cx="0" cy="3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6" name="Oval 34"/>
            <p:cNvSpPr>
              <a:spLocks noChangeArrowheads="1"/>
            </p:cNvSpPr>
            <p:nvPr/>
          </p:nvSpPr>
          <p:spPr bwMode="auto">
            <a:xfrm>
              <a:off x="5000" y="1321"/>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27" name="Oval 35"/>
            <p:cNvSpPr>
              <a:spLocks noChangeArrowheads="1"/>
            </p:cNvSpPr>
            <p:nvPr/>
          </p:nvSpPr>
          <p:spPr bwMode="auto">
            <a:xfrm>
              <a:off x="5000" y="1125"/>
              <a:ext cx="61" cy="5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28" name="Oval 36"/>
            <p:cNvSpPr>
              <a:spLocks noChangeArrowheads="1"/>
            </p:cNvSpPr>
            <p:nvPr/>
          </p:nvSpPr>
          <p:spPr bwMode="auto">
            <a:xfrm>
              <a:off x="5000" y="930"/>
              <a:ext cx="61" cy="5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29" name="Line 37"/>
            <p:cNvSpPr>
              <a:spLocks noChangeShapeType="1"/>
            </p:cNvSpPr>
            <p:nvPr/>
          </p:nvSpPr>
          <p:spPr bwMode="auto">
            <a:xfrm flipV="1">
              <a:off x="3140" y="1321"/>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0" name="Rectangle 38"/>
            <p:cNvSpPr>
              <a:spLocks noChangeArrowheads="1"/>
            </p:cNvSpPr>
            <p:nvPr/>
          </p:nvSpPr>
          <p:spPr bwMode="auto">
            <a:xfrm>
              <a:off x="3077" y="1611"/>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1031" name="Line 39"/>
            <p:cNvSpPr>
              <a:spLocks noChangeShapeType="1"/>
            </p:cNvSpPr>
            <p:nvPr/>
          </p:nvSpPr>
          <p:spPr bwMode="auto">
            <a:xfrm flipH="1">
              <a:off x="3140" y="1842"/>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2" name="Rectangle 40"/>
            <p:cNvSpPr>
              <a:spLocks noChangeArrowheads="1"/>
            </p:cNvSpPr>
            <p:nvPr/>
          </p:nvSpPr>
          <p:spPr bwMode="auto">
            <a:xfrm>
              <a:off x="3327" y="1611"/>
              <a:ext cx="125" cy="2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1033" name="Line 41"/>
            <p:cNvSpPr>
              <a:spLocks noChangeShapeType="1"/>
            </p:cNvSpPr>
            <p:nvPr/>
          </p:nvSpPr>
          <p:spPr bwMode="auto">
            <a:xfrm>
              <a:off x="3390" y="1842"/>
              <a:ext cx="0" cy="3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4" name="Line 42"/>
            <p:cNvSpPr>
              <a:spLocks noChangeShapeType="1"/>
            </p:cNvSpPr>
            <p:nvPr/>
          </p:nvSpPr>
          <p:spPr bwMode="auto">
            <a:xfrm flipV="1">
              <a:off x="3390" y="1147"/>
              <a:ext cx="0" cy="46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5" name="Rectangle 43"/>
            <p:cNvSpPr>
              <a:spLocks noChangeArrowheads="1"/>
            </p:cNvSpPr>
            <p:nvPr/>
          </p:nvSpPr>
          <p:spPr bwMode="auto">
            <a:xfrm>
              <a:off x="3577" y="1625"/>
              <a:ext cx="125" cy="23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1036" name="Line 44"/>
            <p:cNvSpPr>
              <a:spLocks noChangeShapeType="1"/>
            </p:cNvSpPr>
            <p:nvPr/>
          </p:nvSpPr>
          <p:spPr bwMode="auto">
            <a:xfrm>
              <a:off x="3640" y="1857"/>
              <a:ext cx="0" cy="2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7" name="Line 45"/>
            <p:cNvSpPr>
              <a:spLocks noChangeShapeType="1"/>
            </p:cNvSpPr>
            <p:nvPr/>
          </p:nvSpPr>
          <p:spPr bwMode="auto">
            <a:xfrm flipV="1">
              <a:off x="3640" y="951"/>
              <a:ext cx="0" cy="6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8" name="Oval 46"/>
            <p:cNvSpPr>
              <a:spLocks noChangeArrowheads="1"/>
            </p:cNvSpPr>
            <p:nvPr/>
          </p:nvSpPr>
          <p:spPr bwMode="auto">
            <a:xfrm>
              <a:off x="3601" y="915"/>
              <a:ext cx="61" cy="57"/>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39" name="Oval 47"/>
            <p:cNvSpPr>
              <a:spLocks noChangeArrowheads="1"/>
            </p:cNvSpPr>
            <p:nvPr/>
          </p:nvSpPr>
          <p:spPr bwMode="auto">
            <a:xfrm>
              <a:off x="3358" y="1111"/>
              <a:ext cx="62" cy="57"/>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40" name="Oval 48"/>
            <p:cNvSpPr>
              <a:spLocks noChangeArrowheads="1"/>
            </p:cNvSpPr>
            <p:nvPr/>
          </p:nvSpPr>
          <p:spPr bwMode="auto">
            <a:xfrm>
              <a:off x="3101" y="1314"/>
              <a:ext cx="61" cy="56"/>
            </a:xfrm>
            <a:prstGeom prst="ellipse">
              <a:avLst/>
            </a:prstGeom>
            <a:solidFill>
              <a:schemeClr val="tx1"/>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41" name="Text Box 49"/>
            <p:cNvSpPr txBox="1">
              <a:spLocks noChangeArrowheads="1"/>
            </p:cNvSpPr>
            <p:nvPr/>
          </p:nvSpPr>
          <p:spPr bwMode="auto">
            <a:xfrm>
              <a:off x="3343" y="1817"/>
              <a:ext cx="3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latin typeface="Times New Roman" panose="02020603050405020304" pitchFamily="18" charset="0"/>
                </a:rPr>
                <a:t>R</a:t>
              </a:r>
              <a:r>
                <a:rPr kumimoji="1" lang="en-US" altLang="zh-CN" sz="2800">
                  <a:latin typeface="Times New Roman" panose="02020603050405020304" pitchFamily="18" charset="0"/>
                </a:rPr>
                <a:t>'</a:t>
              </a:r>
            </a:p>
          </p:txBody>
        </p:sp>
        <p:sp>
          <p:nvSpPr>
            <p:cNvPr id="41042" name="Line 50"/>
            <p:cNvSpPr>
              <a:spLocks noChangeShapeType="1"/>
            </p:cNvSpPr>
            <p:nvPr/>
          </p:nvSpPr>
          <p:spPr bwMode="auto">
            <a:xfrm flipH="1">
              <a:off x="3312" y="2161"/>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3" name="Line 51"/>
            <p:cNvSpPr>
              <a:spLocks noChangeShapeType="1"/>
            </p:cNvSpPr>
            <p:nvPr/>
          </p:nvSpPr>
          <p:spPr bwMode="auto">
            <a:xfrm flipH="1">
              <a:off x="3577" y="2161"/>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4" name="Line 52"/>
            <p:cNvSpPr>
              <a:spLocks noChangeShapeType="1"/>
            </p:cNvSpPr>
            <p:nvPr/>
          </p:nvSpPr>
          <p:spPr bwMode="auto">
            <a:xfrm flipH="1">
              <a:off x="1952" y="2168"/>
              <a:ext cx="93"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5" name="Line 53"/>
            <p:cNvSpPr>
              <a:spLocks noChangeShapeType="1"/>
            </p:cNvSpPr>
            <p:nvPr/>
          </p:nvSpPr>
          <p:spPr bwMode="auto">
            <a:xfrm flipH="1">
              <a:off x="2217"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6" name="Line 54"/>
            <p:cNvSpPr>
              <a:spLocks noChangeShapeType="1"/>
            </p:cNvSpPr>
            <p:nvPr/>
          </p:nvSpPr>
          <p:spPr bwMode="auto">
            <a:xfrm flipH="1">
              <a:off x="2507" y="2161"/>
              <a:ext cx="93"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7" name="Line 55"/>
            <p:cNvSpPr>
              <a:spLocks noChangeShapeType="1"/>
            </p:cNvSpPr>
            <p:nvPr/>
          </p:nvSpPr>
          <p:spPr bwMode="auto">
            <a:xfrm flipH="1">
              <a:off x="2788" y="2161"/>
              <a:ext cx="86"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8" name="Line 56"/>
            <p:cNvSpPr>
              <a:spLocks noChangeShapeType="1"/>
            </p:cNvSpPr>
            <p:nvPr/>
          </p:nvSpPr>
          <p:spPr bwMode="auto">
            <a:xfrm flipH="1">
              <a:off x="3061" y="2147"/>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49" name="Line 57"/>
            <p:cNvSpPr>
              <a:spLocks noChangeShapeType="1"/>
            </p:cNvSpPr>
            <p:nvPr/>
          </p:nvSpPr>
          <p:spPr bwMode="auto">
            <a:xfrm flipH="1">
              <a:off x="3866" y="2154"/>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50" name="Line 58"/>
            <p:cNvSpPr>
              <a:spLocks noChangeShapeType="1"/>
            </p:cNvSpPr>
            <p:nvPr/>
          </p:nvSpPr>
          <p:spPr bwMode="auto">
            <a:xfrm flipH="1">
              <a:off x="4101"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51" name="Freeform 59"/>
            <p:cNvSpPr>
              <a:spLocks/>
            </p:cNvSpPr>
            <p:nvPr/>
          </p:nvSpPr>
          <p:spPr bwMode="auto">
            <a:xfrm>
              <a:off x="1570" y="1832"/>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2" name="Line 60"/>
            <p:cNvSpPr>
              <a:spLocks noChangeShapeType="1"/>
            </p:cNvSpPr>
            <p:nvPr/>
          </p:nvSpPr>
          <p:spPr bwMode="auto">
            <a:xfrm>
              <a:off x="1575" y="1346"/>
              <a:ext cx="0" cy="3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53" name="Freeform 61"/>
            <p:cNvSpPr>
              <a:spLocks/>
            </p:cNvSpPr>
            <p:nvPr/>
          </p:nvSpPr>
          <p:spPr bwMode="auto">
            <a:xfrm>
              <a:off x="1570" y="1723"/>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4" name="Freeform 62"/>
            <p:cNvSpPr>
              <a:spLocks/>
            </p:cNvSpPr>
            <p:nvPr/>
          </p:nvSpPr>
          <p:spPr bwMode="auto">
            <a:xfrm>
              <a:off x="1695" y="1832"/>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5" name="Line 63"/>
            <p:cNvSpPr>
              <a:spLocks noChangeShapeType="1"/>
            </p:cNvSpPr>
            <p:nvPr/>
          </p:nvSpPr>
          <p:spPr bwMode="auto">
            <a:xfrm>
              <a:off x="1700" y="1143"/>
              <a:ext cx="0" cy="5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56" name="Freeform 64"/>
            <p:cNvSpPr>
              <a:spLocks/>
            </p:cNvSpPr>
            <p:nvPr/>
          </p:nvSpPr>
          <p:spPr bwMode="auto">
            <a:xfrm>
              <a:off x="1695" y="1723"/>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7" name="Freeform 65"/>
            <p:cNvSpPr>
              <a:spLocks/>
            </p:cNvSpPr>
            <p:nvPr/>
          </p:nvSpPr>
          <p:spPr bwMode="auto">
            <a:xfrm>
              <a:off x="1812" y="1824"/>
              <a:ext cx="61" cy="115"/>
            </a:xfrm>
            <a:custGeom>
              <a:avLst/>
              <a:gdLst>
                <a:gd name="T0" fmla="*/ 0 w 140"/>
                <a:gd name="T1" fmla="*/ 0 h 198"/>
                <a:gd name="T2" fmla="*/ 52 w 140"/>
                <a:gd name="T3" fmla="*/ 35 h 198"/>
                <a:gd name="T4" fmla="*/ 52 w 140"/>
                <a:gd name="T5" fmla="*/ 84 h 198"/>
                <a:gd name="T6" fmla="*/ 0 w 140"/>
                <a:gd name="T7" fmla="*/ 115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8" name="Line 66"/>
            <p:cNvSpPr>
              <a:spLocks noChangeShapeType="1"/>
            </p:cNvSpPr>
            <p:nvPr/>
          </p:nvSpPr>
          <p:spPr bwMode="auto">
            <a:xfrm flipH="1">
              <a:off x="1817" y="941"/>
              <a:ext cx="8" cy="78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59" name="Freeform 67"/>
            <p:cNvSpPr>
              <a:spLocks/>
            </p:cNvSpPr>
            <p:nvPr/>
          </p:nvSpPr>
          <p:spPr bwMode="auto">
            <a:xfrm>
              <a:off x="1812" y="1716"/>
              <a:ext cx="61" cy="114"/>
            </a:xfrm>
            <a:custGeom>
              <a:avLst/>
              <a:gdLst>
                <a:gd name="T0" fmla="*/ 0 w 140"/>
                <a:gd name="T1" fmla="*/ 0 h 198"/>
                <a:gd name="T2" fmla="*/ 52 w 140"/>
                <a:gd name="T3" fmla="*/ 35 h 198"/>
                <a:gd name="T4" fmla="*/ 52 w 140"/>
                <a:gd name="T5" fmla="*/ 83 h 198"/>
                <a:gd name="T6" fmla="*/ 0 w 140"/>
                <a:gd name="T7" fmla="*/ 114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0" name="Line 68"/>
            <p:cNvSpPr>
              <a:spLocks noChangeShapeType="1"/>
            </p:cNvSpPr>
            <p:nvPr/>
          </p:nvSpPr>
          <p:spPr bwMode="auto">
            <a:xfrm flipV="1">
              <a:off x="1584" y="1943"/>
              <a:ext cx="24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061" name="Group 69"/>
            <p:cNvGrpSpPr>
              <a:grpSpLocks/>
            </p:cNvGrpSpPr>
            <p:nvPr/>
          </p:nvGrpSpPr>
          <p:grpSpPr bwMode="auto">
            <a:xfrm>
              <a:off x="1451" y="1624"/>
              <a:ext cx="540" cy="522"/>
              <a:chOff x="1602" y="3090"/>
              <a:chExt cx="414" cy="432"/>
            </a:xfrm>
          </p:grpSpPr>
          <p:sp>
            <p:nvSpPr>
              <p:cNvPr id="41089" name="Oval 70"/>
              <p:cNvSpPr>
                <a:spLocks noChangeArrowheads="1"/>
              </p:cNvSpPr>
              <p:nvPr/>
            </p:nvSpPr>
            <p:spPr bwMode="auto">
              <a:xfrm>
                <a:off x="1620" y="3090"/>
                <a:ext cx="366" cy="35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90" name="Line 71"/>
              <p:cNvSpPr>
                <a:spLocks noChangeShapeType="1"/>
              </p:cNvSpPr>
              <p:nvPr/>
            </p:nvSpPr>
            <p:spPr bwMode="auto">
              <a:xfrm flipH="1">
                <a:off x="1638"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1" name="Line 72"/>
              <p:cNvSpPr>
                <a:spLocks noChangeShapeType="1"/>
              </p:cNvSpPr>
              <p:nvPr/>
            </p:nvSpPr>
            <p:spPr bwMode="auto">
              <a:xfrm>
                <a:off x="1926"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2" name="Line 73"/>
              <p:cNvSpPr>
                <a:spLocks noChangeShapeType="1"/>
              </p:cNvSpPr>
              <p:nvPr/>
            </p:nvSpPr>
            <p:spPr bwMode="auto">
              <a:xfrm>
                <a:off x="1602" y="3462"/>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3" name="Line 74"/>
              <p:cNvSpPr>
                <a:spLocks noChangeShapeType="1"/>
              </p:cNvSpPr>
              <p:nvPr/>
            </p:nvSpPr>
            <p:spPr bwMode="auto">
              <a:xfrm>
                <a:off x="1602" y="3456"/>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4" name="Line 75"/>
              <p:cNvSpPr>
                <a:spLocks noChangeShapeType="1"/>
              </p:cNvSpPr>
              <p:nvPr/>
            </p:nvSpPr>
            <p:spPr bwMode="auto">
              <a:xfrm>
                <a:off x="2004" y="3462"/>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5" name="Line 76"/>
              <p:cNvSpPr>
                <a:spLocks noChangeShapeType="1"/>
              </p:cNvSpPr>
              <p:nvPr/>
            </p:nvSpPr>
            <p:spPr bwMode="auto">
              <a:xfrm>
                <a:off x="1602" y="3510"/>
                <a:ext cx="4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062" name="Line 77"/>
            <p:cNvSpPr>
              <a:spLocks noChangeShapeType="1"/>
            </p:cNvSpPr>
            <p:nvPr/>
          </p:nvSpPr>
          <p:spPr bwMode="auto">
            <a:xfrm flipH="1">
              <a:off x="4343"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63" name="Line 78"/>
            <p:cNvSpPr>
              <a:spLocks noChangeShapeType="1"/>
            </p:cNvSpPr>
            <p:nvPr/>
          </p:nvSpPr>
          <p:spPr bwMode="auto">
            <a:xfrm flipH="1">
              <a:off x="4609"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64" name="Line 79"/>
            <p:cNvSpPr>
              <a:spLocks noChangeShapeType="1"/>
            </p:cNvSpPr>
            <p:nvPr/>
          </p:nvSpPr>
          <p:spPr bwMode="auto">
            <a:xfrm flipH="1">
              <a:off x="4898" y="2161"/>
              <a:ext cx="94" cy="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1065" name="Line 80"/>
            <p:cNvSpPr>
              <a:spLocks noChangeShapeType="1"/>
            </p:cNvSpPr>
            <p:nvPr/>
          </p:nvSpPr>
          <p:spPr bwMode="auto">
            <a:xfrm flipH="1">
              <a:off x="5117" y="2168"/>
              <a:ext cx="94" cy="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41066" name="Group 81"/>
            <p:cNvGrpSpPr>
              <a:grpSpLocks/>
            </p:cNvGrpSpPr>
            <p:nvPr/>
          </p:nvGrpSpPr>
          <p:grpSpPr bwMode="auto">
            <a:xfrm>
              <a:off x="3952" y="928"/>
              <a:ext cx="829" cy="1218"/>
              <a:chOff x="3952" y="1198"/>
              <a:chExt cx="829" cy="1218"/>
            </a:xfrm>
          </p:grpSpPr>
          <p:sp>
            <p:nvSpPr>
              <p:cNvPr id="41074" name="Line 82"/>
              <p:cNvSpPr>
                <a:spLocks noChangeShapeType="1"/>
              </p:cNvSpPr>
              <p:nvPr/>
            </p:nvSpPr>
            <p:spPr bwMode="auto">
              <a:xfrm>
                <a:off x="3952" y="2104"/>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5" name="Line 83"/>
              <p:cNvSpPr>
                <a:spLocks noChangeShapeType="1"/>
              </p:cNvSpPr>
              <p:nvPr/>
            </p:nvSpPr>
            <p:spPr bwMode="auto">
              <a:xfrm>
                <a:off x="3952" y="2191"/>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6" name="Line 84"/>
              <p:cNvSpPr>
                <a:spLocks noChangeShapeType="1"/>
              </p:cNvSpPr>
              <p:nvPr/>
            </p:nvSpPr>
            <p:spPr bwMode="auto">
              <a:xfrm>
                <a:off x="4077" y="1604"/>
                <a:ext cx="0" cy="5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7" name="Line 85"/>
              <p:cNvSpPr>
                <a:spLocks noChangeShapeType="1"/>
              </p:cNvSpPr>
              <p:nvPr/>
            </p:nvSpPr>
            <p:spPr bwMode="auto">
              <a:xfrm>
                <a:off x="4077"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8" name="Line 86"/>
              <p:cNvSpPr>
                <a:spLocks noChangeShapeType="1"/>
              </p:cNvSpPr>
              <p:nvPr/>
            </p:nvSpPr>
            <p:spPr bwMode="auto">
              <a:xfrm>
                <a:off x="4241" y="2104"/>
                <a:ext cx="251"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9" name="Line 87"/>
              <p:cNvSpPr>
                <a:spLocks noChangeShapeType="1"/>
              </p:cNvSpPr>
              <p:nvPr/>
            </p:nvSpPr>
            <p:spPr bwMode="auto">
              <a:xfrm>
                <a:off x="4241" y="2191"/>
                <a:ext cx="251"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0" name="Line 88"/>
              <p:cNvSpPr>
                <a:spLocks noChangeShapeType="1"/>
              </p:cNvSpPr>
              <p:nvPr/>
            </p:nvSpPr>
            <p:spPr bwMode="auto">
              <a:xfrm>
                <a:off x="4367" y="1423"/>
                <a:ext cx="0" cy="69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1" name="Line 89"/>
              <p:cNvSpPr>
                <a:spLocks noChangeShapeType="1"/>
              </p:cNvSpPr>
              <p:nvPr/>
            </p:nvSpPr>
            <p:spPr bwMode="auto">
              <a:xfrm>
                <a:off x="4367"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2" name="Line 90"/>
              <p:cNvSpPr>
                <a:spLocks noChangeShapeType="1"/>
              </p:cNvSpPr>
              <p:nvPr/>
            </p:nvSpPr>
            <p:spPr bwMode="auto">
              <a:xfrm>
                <a:off x="4531" y="2104"/>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3" name="Line 91"/>
              <p:cNvSpPr>
                <a:spLocks noChangeShapeType="1"/>
              </p:cNvSpPr>
              <p:nvPr/>
            </p:nvSpPr>
            <p:spPr bwMode="auto">
              <a:xfrm>
                <a:off x="4531" y="2191"/>
                <a:ext cx="25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4" name="Line 92"/>
              <p:cNvSpPr>
                <a:spLocks noChangeShapeType="1"/>
              </p:cNvSpPr>
              <p:nvPr/>
            </p:nvSpPr>
            <p:spPr bwMode="auto">
              <a:xfrm>
                <a:off x="4656" y="1220"/>
                <a:ext cx="0" cy="89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5" name="Line 93"/>
              <p:cNvSpPr>
                <a:spLocks noChangeShapeType="1"/>
              </p:cNvSpPr>
              <p:nvPr/>
            </p:nvSpPr>
            <p:spPr bwMode="auto">
              <a:xfrm>
                <a:off x="4656" y="2206"/>
                <a:ext cx="0" cy="2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6" name="Oval 94"/>
              <p:cNvSpPr>
                <a:spLocks noChangeArrowheads="1"/>
              </p:cNvSpPr>
              <p:nvPr/>
            </p:nvSpPr>
            <p:spPr bwMode="auto">
              <a:xfrm>
                <a:off x="4046" y="1582"/>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87" name="Oval 95"/>
              <p:cNvSpPr>
                <a:spLocks noChangeArrowheads="1"/>
              </p:cNvSpPr>
              <p:nvPr/>
            </p:nvSpPr>
            <p:spPr bwMode="auto">
              <a:xfrm>
                <a:off x="4335" y="1394"/>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88" name="Oval 96"/>
              <p:cNvSpPr>
                <a:spLocks noChangeArrowheads="1"/>
              </p:cNvSpPr>
              <p:nvPr/>
            </p:nvSpPr>
            <p:spPr bwMode="auto">
              <a:xfrm>
                <a:off x="4625" y="1198"/>
                <a:ext cx="61" cy="57"/>
              </a:xfrm>
              <a:prstGeom prst="ellipse">
                <a:avLst/>
              </a:prstGeom>
              <a:solidFill>
                <a:schemeClr val="tx1"/>
              </a:solidFill>
              <a:ln w="381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1067" name="Text Box 97"/>
            <p:cNvSpPr txBox="1">
              <a:spLocks noChangeArrowheads="1"/>
            </p:cNvSpPr>
            <p:nvPr/>
          </p:nvSpPr>
          <p:spPr bwMode="auto">
            <a:xfrm>
              <a:off x="4601" y="1506"/>
              <a:ext cx="3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latin typeface="Times New Roman" panose="02020603050405020304" pitchFamily="18" charset="0"/>
                </a:rPr>
                <a:t>C</a:t>
              </a:r>
              <a:r>
                <a:rPr kumimoji="1" lang="en-US" altLang="zh-CN" sz="2800">
                  <a:latin typeface="Times New Roman" panose="02020603050405020304" pitchFamily="18" charset="0"/>
                </a:rPr>
                <a:t>'</a:t>
              </a:r>
            </a:p>
          </p:txBody>
        </p:sp>
        <p:sp>
          <p:nvSpPr>
            <p:cNvPr id="41068" name="Text Box 98"/>
            <p:cNvSpPr txBox="1">
              <a:spLocks noChangeArrowheads="1"/>
            </p:cNvSpPr>
            <p:nvPr/>
          </p:nvSpPr>
          <p:spPr bwMode="auto">
            <a:xfrm>
              <a:off x="1301" y="2235"/>
              <a:ext cx="4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a:solidFill>
                    <a:srgbClr val="FF3300"/>
                  </a:solidFill>
                  <a:latin typeface="Times New Roman" panose="02020603050405020304" pitchFamily="18" charset="0"/>
                </a:rPr>
                <a:t>R</a:t>
              </a:r>
              <a:r>
                <a:rPr kumimoji="1" lang="en-US" altLang="zh-CN" sz="2800" baseline="-25000">
                  <a:solidFill>
                    <a:srgbClr val="FF3300"/>
                  </a:solidFill>
                  <a:latin typeface="Times New Roman" panose="02020603050405020304" pitchFamily="18" charset="0"/>
                </a:rPr>
                <a:t>G</a:t>
              </a:r>
              <a:endParaRPr kumimoji="1" lang="en-US" altLang="zh-CN" sz="2800">
                <a:solidFill>
                  <a:srgbClr val="FF3300"/>
                </a:solidFill>
                <a:latin typeface="Times New Roman" panose="02020603050405020304" pitchFamily="18" charset="0"/>
              </a:endParaRPr>
            </a:p>
          </p:txBody>
        </p:sp>
        <p:sp>
          <p:nvSpPr>
            <p:cNvPr id="41069" name="Line 99"/>
            <p:cNvSpPr>
              <a:spLocks noChangeShapeType="1"/>
            </p:cNvSpPr>
            <p:nvPr/>
          </p:nvSpPr>
          <p:spPr bwMode="auto">
            <a:xfrm flipV="1">
              <a:off x="1263" y="1742"/>
              <a:ext cx="0" cy="4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0" name="Rectangle 100"/>
            <p:cNvSpPr>
              <a:spLocks noChangeArrowheads="1"/>
            </p:cNvSpPr>
            <p:nvPr/>
          </p:nvSpPr>
          <p:spPr bwMode="auto">
            <a:xfrm>
              <a:off x="1241" y="2194"/>
              <a:ext cx="60" cy="17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071" name="Line 101"/>
            <p:cNvSpPr>
              <a:spLocks noChangeShapeType="1"/>
            </p:cNvSpPr>
            <p:nvPr/>
          </p:nvSpPr>
          <p:spPr bwMode="auto">
            <a:xfrm>
              <a:off x="1241" y="2374"/>
              <a:ext cx="26" cy="1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2" name="Line 102"/>
            <p:cNvSpPr>
              <a:spLocks noChangeShapeType="1"/>
            </p:cNvSpPr>
            <p:nvPr/>
          </p:nvSpPr>
          <p:spPr bwMode="auto">
            <a:xfrm flipH="1">
              <a:off x="1271" y="2367"/>
              <a:ext cx="30" cy="11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73" name="Line 103"/>
            <p:cNvSpPr>
              <a:spLocks noChangeShapeType="1"/>
            </p:cNvSpPr>
            <p:nvPr/>
          </p:nvSpPr>
          <p:spPr bwMode="auto">
            <a:xfrm flipH="1">
              <a:off x="1248" y="1742"/>
              <a:ext cx="27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04"/>
          <p:cNvGrpSpPr>
            <a:grpSpLocks/>
          </p:cNvGrpSpPr>
          <p:nvPr/>
        </p:nvGrpSpPr>
        <p:grpSpPr bwMode="auto">
          <a:xfrm>
            <a:off x="1828800" y="2649538"/>
            <a:ext cx="3465513" cy="2178050"/>
            <a:chOff x="1152" y="1073"/>
            <a:chExt cx="2183" cy="1372"/>
          </a:xfrm>
        </p:grpSpPr>
        <p:sp>
          <p:nvSpPr>
            <p:cNvPr id="40970" name="Freeform 105"/>
            <p:cNvSpPr>
              <a:spLocks/>
            </p:cNvSpPr>
            <p:nvPr/>
          </p:nvSpPr>
          <p:spPr bwMode="auto">
            <a:xfrm rot="-5898116">
              <a:off x="2147" y="1335"/>
              <a:ext cx="68" cy="619"/>
            </a:xfrm>
            <a:custGeom>
              <a:avLst/>
              <a:gdLst>
                <a:gd name="T0" fmla="*/ 6 w 282"/>
                <a:gd name="T1" fmla="*/ 535 h 729"/>
                <a:gd name="T2" fmla="*/ 12 w 282"/>
                <a:gd name="T3" fmla="*/ 555 h 729"/>
                <a:gd name="T4" fmla="*/ 14 w 282"/>
                <a:gd name="T5" fmla="*/ 571 h 729"/>
                <a:gd name="T6" fmla="*/ 23 w 282"/>
                <a:gd name="T7" fmla="*/ 581 h 729"/>
                <a:gd name="T8" fmla="*/ 46 w 282"/>
                <a:gd name="T9" fmla="*/ 509 h 729"/>
                <a:gd name="T10" fmla="*/ 51 w 282"/>
                <a:gd name="T11" fmla="*/ 448 h 729"/>
                <a:gd name="T12" fmla="*/ 54 w 282"/>
                <a:gd name="T13" fmla="*/ 418 h 729"/>
                <a:gd name="T14" fmla="*/ 68 w 282"/>
                <a:gd name="T15" fmla="*/ 346 h 729"/>
                <a:gd name="T16" fmla="*/ 67 w 282"/>
                <a:gd name="T17" fmla="*/ 250 h 729"/>
                <a:gd name="T18" fmla="*/ 49 w 282"/>
                <a:gd name="T19" fmla="*/ 112 h 729"/>
                <a:gd name="T20" fmla="*/ 43 w 282"/>
                <a:gd name="T21" fmla="*/ 15 h 729"/>
                <a:gd name="T22" fmla="*/ 33 w 282"/>
                <a:gd name="T23" fmla="*/ 0 h 729"/>
                <a:gd name="T24" fmla="*/ 35 w 282"/>
                <a:gd name="T25" fmla="*/ 51 h 729"/>
                <a:gd name="T26" fmla="*/ 48 w 282"/>
                <a:gd name="T27" fmla="*/ 189 h 729"/>
                <a:gd name="T28" fmla="*/ 39 w 282"/>
                <a:gd name="T29" fmla="*/ 372 h 729"/>
                <a:gd name="T30" fmla="*/ 17 w 282"/>
                <a:gd name="T31" fmla="*/ 443 h 729"/>
                <a:gd name="T32" fmla="*/ 0 w 282"/>
                <a:gd name="T33" fmla="*/ 509 h 729"/>
                <a:gd name="T34" fmla="*/ 6 w 282"/>
                <a:gd name="T35" fmla="*/ 555 h 729"/>
                <a:gd name="T36" fmla="*/ 7 w 282"/>
                <a:gd name="T37" fmla="*/ 616 h 729"/>
                <a:gd name="T38" fmla="*/ 19 w 282"/>
                <a:gd name="T39" fmla="*/ 606 h 729"/>
                <a:gd name="T40" fmla="*/ 39 w 282"/>
                <a:gd name="T41" fmla="*/ 576 h 729"/>
                <a:gd name="T42" fmla="*/ 45 w 282"/>
                <a:gd name="T43" fmla="*/ 509 h 729"/>
                <a:gd name="T44" fmla="*/ 41 w 282"/>
                <a:gd name="T45" fmla="*/ 560 h 729"/>
                <a:gd name="T46" fmla="*/ 38 w 282"/>
                <a:gd name="T47" fmla="*/ 576 h 7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2"/>
                <a:gd name="T73" fmla="*/ 0 h 729"/>
                <a:gd name="T74" fmla="*/ 282 w 282"/>
                <a:gd name="T75" fmla="*/ 729 h 7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2" h="729">
                  <a:moveTo>
                    <a:pt x="24" y="630"/>
                  </a:moveTo>
                  <a:cubicBezTo>
                    <a:pt x="32" y="638"/>
                    <a:pt x="41" y="645"/>
                    <a:pt x="48" y="654"/>
                  </a:cubicBezTo>
                  <a:cubicBezTo>
                    <a:pt x="53" y="659"/>
                    <a:pt x="54" y="668"/>
                    <a:pt x="60" y="672"/>
                  </a:cubicBezTo>
                  <a:cubicBezTo>
                    <a:pt x="71" y="679"/>
                    <a:pt x="96" y="684"/>
                    <a:pt x="96" y="684"/>
                  </a:cubicBezTo>
                  <a:cubicBezTo>
                    <a:pt x="138" y="670"/>
                    <a:pt x="168" y="636"/>
                    <a:pt x="192" y="600"/>
                  </a:cubicBezTo>
                  <a:cubicBezTo>
                    <a:pt x="198" y="576"/>
                    <a:pt x="204" y="552"/>
                    <a:pt x="210" y="528"/>
                  </a:cubicBezTo>
                  <a:cubicBezTo>
                    <a:pt x="213" y="516"/>
                    <a:pt x="214" y="502"/>
                    <a:pt x="222" y="492"/>
                  </a:cubicBezTo>
                  <a:cubicBezTo>
                    <a:pt x="248" y="462"/>
                    <a:pt x="270" y="444"/>
                    <a:pt x="282" y="408"/>
                  </a:cubicBezTo>
                  <a:cubicBezTo>
                    <a:pt x="280" y="370"/>
                    <a:pt x="281" y="332"/>
                    <a:pt x="276" y="294"/>
                  </a:cubicBezTo>
                  <a:cubicBezTo>
                    <a:pt x="269" y="233"/>
                    <a:pt x="217" y="189"/>
                    <a:pt x="204" y="132"/>
                  </a:cubicBezTo>
                  <a:cubicBezTo>
                    <a:pt x="200" y="113"/>
                    <a:pt x="189" y="33"/>
                    <a:pt x="180" y="18"/>
                  </a:cubicBezTo>
                  <a:cubicBezTo>
                    <a:pt x="176" y="12"/>
                    <a:pt x="146" y="3"/>
                    <a:pt x="138" y="0"/>
                  </a:cubicBezTo>
                  <a:cubicBezTo>
                    <a:pt x="84" y="18"/>
                    <a:pt x="115" y="38"/>
                    <a:pt x="144" y="60"/>
                  </a:cubicBezTo>
                  <a:cubicBezTo>
                    <a:pt x="148" y="109"/>
                    <a:pt x="151" y="190"/>
                    <a:pt x="198" y="222"/>
                  </a:cubicBezTo>
                  <a:cubicBezTo>
                    <a:pt x="217" y="296"/>
                    <a:pt x="232" y="391"/>
                    <a:pt x="162" y="438"/>
                  </a:cubicBezTo>
                  <a:cubicBezTo>
                    <a:pt x="139" y="472"/>
                    <a:pt x="101" y="493"/>
                    <a:pt x="72" y="522"/>
                  </a:cubicBezTo>
                  <a:cubicBezTo>
                    <a:pt x="46" y="548"/>
                    <a:pt x="30" y="580"/>
                    <a:pt x="0" y="600"/>
                  </a:cubicBezTo>
                  <a:cubicBezTo>
                    <a:pt x="11" y="616"/>
                    <a:pt x="24" y="654"/>
                    <a:pt x="24" y="654"/>
                  </a:cubicBezTo>
                  <a:cubicBezTo>
                    <a:pt x="26" y="678"/>
                    <a:pt x="18" y="705"/>
                    <a:pt x="30" y="726"/>
                  </a:cubicBezTo>
                  <a:cubicBezTo>
                    <a:pt x="32" y="729"/>
                    <a:pt x="72" y="717"/>
                    <a:pt x="78" y="714"/>
                  </a:cubicBezTo>
                  <a:cubicBezTo>
                    <a:pt x="106" y="702"/>
                    <a:pt x="134" y="690"/>
                    <a:pt x="162" y="678"/>
                  </a:cubicBezTo>
                  <a:cubicBezTo>
                    <a:pt x="150" y="642"/>
                    <a:pt x="160" y="626"/>
                    <a:pt x="186" y="600"/>
                  </a:cubicBezTo>
                  <a:cubicBezTo>
                    <a:pt x="177" y="636"/>
                    <a:pt x="183" y="616"/>
                    <a:pt x="168" y="660"/>
                  </a:cubicBezTo>
                  <a:cubicBezTo>
                    <a:pt x="161" y="680"/>
                    <a:pt x="168" y="678"/>
                    <a:pt x="156" y="678"/>
                  </a:cubicBezTo>
                </a:path>
              </a:pathLst>
            </a:custGeom>
            <a:solidFill>
              <a:srgbClr val="FF9900"/>
            </a:solidFill>
            <a:ln w="9525">
              <a:solidFill>
                <a:srgbClr val="FF9900"/>
              </a:solidFill>
              <a:round/>
              <a:headEnd/>
              <a:tailEnd/>
            </a:ln>
          </p:spPr>
          <p:txBody>
            <a:bodyPr wrap="none" anchor="ctr"/>
            <a:lstStyle/>
            <a:p>
              <a:endParaRPr lang="zh-CN" altLang="en-US"/>
            </a:p>
          </p:txBody>
        </p:sp>
        <p:sp>
          <p:nvSpPr>
            <p:cNvPr id="40971" name="Line 106"/>
            <p:cNvSpPr>
              <a:spLocks noChangeShapeType="1"/>
            </p:cNvSpPr>
            <p:nvPr/>
          </p:nvSpPr>
          <p:spPr bwMode="auto">
            <a:xfrm>
              <a:off x="2647" y="1791"/>
              <a:ext cx="133" cy="23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0972" name="Group 107"/>
            <p:cNvGrpSpPr>
              <a:grpSpLocks/>
            </p:cNvGrpSpPr>
            <p:nvPr/>
          </p:nvGrpSpPr>
          <p:grpSpPr bwMode="auto">
            <a:xfrm>
              <a:off x="1478" y="1632"/>
              <a:ext cx="250" cy="247"/>
              <a:chOff x="1428" y="2934"/>
              <a:chExt cx="192" cy="204"/>
            </a:xfrm>
          </p:grpSpPr>
          <p:sp>
            <p:nvSpPr>
              <p:cNvPr id="40996" name="Line 108"/>
              <p:cNvSpPr>
                <a:spLocks noChangeShapeType="1"/>
              </p:cNvSpPr>
              <p:nvPr/>
            </p:nvSpPr>
            <p:spPr bwMode="auto">
              <a:xfrm flipH="1">
                <a:off x="1482" y="2934"/>
                <a:ext cx="138"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7" name="Line 109"/>
              <p:cNvSpPr>
                <a:spLocks noChangeShapeType="1"/>
              </p:cNvSpPr>
              <p:nvPr/>
            </p:nvSpPr>
            <p:spPr bwMode="auto">
              <a:xfrm flipV="1">
                <a:off x="1476" y="3006"/>
                <a:ext cx="132" cy="3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8" name="Line 110"/>
              <p:cNvSpPr>
                <a:spLocks noChangeShapeType="1"/>
              </p:cNvSpPr>
              <p:nvPr/>
            </p:nvSpPr>
            <p:spPr bwMode="auto">
              <a:xfrm flipH="1">
                <a:off x="1428" y="3006"/>
                <a:ext cx="180" cy="13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973" name="Freeform 111"/>
            <p:cNvSpPr>
              <a:spLocks/>
            </p:cNvSpPr>
            <p:nvPr/>
          </p:nvSpPr>
          <p:spPr bwMode="auto">
            <a:xfrm rot="19217489" flipH="1">
              <a:off x="2430" y="1450"/>
              <a:ext cx="217" cy="149"/>
            </a:xfrm>
            <a:custGeom>
              <a:avLst/>
              <a:gdLst>
                <a:gd name="T0" fmla="*/ 142 w 410"/>
                <a:gd name="T1" fmla="*/ 43 h 406"/>
                <a:gd name="T2" fmla="*/ 115 w 410"/>
                <a:gd name="T3" fmla="*/ 15 h 406"/>
                <a:gd name="T4" fmla="*/ 88 w 410"/>
                <a:gd name="T5" fmla="*/ 0 h 406"/>
                <a:gd name="T6" fmla="*/ 56 w 410"/>
                <a:gd name="T7" fmla="*/ 0 h 406"/>
                <a:gd name="T8" fmla="*/ 21 w 410"/>
                <a:gd name="T9" fmla="*/ 10 h 406"/>
                <a:gd name="T10" fmla="*/ 5 w 410"/>
                <a:gd name="T11" fmla="*/ 26 h 406"/>
                <a:gd name="T12" fmla="*/ 0 w 410"/>
                <a:gd name="T13" fmla="*/ 48 h 406"/>
                <a:gd name="T14" fmla="*/ 5 w 410"/>
                <a:gd name="T15" fmla="*/ 78 h 406"/>
                <a:gd name="T16" fmla="*/ 26 w 410"/>
                <a:gd name="T17" fmla="*/ 112 h 406"/>
                <a:gd name="T18" fmla="*/ 64 w 410"/>
                <a:gd name="T19" fmla="*/ 134 h 406"/>
                <a:gd name="T20" fmla="*/ 93 w 410"/>
                <a:gd name="T21" fmla="*/ 145 h 406"/>
                <a:gd name="T22" fmla="*/ 123 w 410"/>
                <a:gd name="T23" fmla="*/ 149 h 406"/>
                <a:gd name="T24" fmla="*/ 147 w 410"/>
                <a:gd name="T25" fmla="*/ 143 h 406"/>
                <a:gd name="T26" fmla="*/ 160 w 410"/>
                <a:gd name="T27" fmla="*/ 134 h 406"/>
                <a:gd name="T28" fmla="*/ 169 w 410"/>
                <a:gd name="T29" fmla="*/ 112 h 406"/>
                <a:gd name="T30" fmla="*/ 166 w 410"/>
                <a:gd name="T31" fmla="*/ 86 h 406"/>
                <a:gd name="T32" fmla="*/ 158 w 410"/>
                <a:gd name="T33" fmla="*/ 63 h 406"/>
                <a:gd name="T34" fmla="*/ 211 w 410"/>
                <a:gd name="T35" fmla="*/ 43 h 406"/>
                <a:gd name="T36" fmla="*/ 217 w 410"/>
                <a:gd name="T37" fmla="*/ 34 h 406"/>
                <a:gd name="T38" fmla="*/ 211 w 410"/>
                <a:gd name="T39" fmla="*/ 30 h 406"/>
                <a:gd name="T40" fmla="*/ 152 w 410"/>
                <a:gd name="T41" fmla="*/ 54 h 406"/>
                <a:gd name="T42" fmla="*/ 142 w 410"/>
                <a:gd name="T43" fmla="*/ 43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rgbClr val="FF9900"/>
            </a:solidFill>
            <a:ln w="9525">
              <a:solidFill>
                <a:srgbClr val="FF9900"/>
              </a:solidFill>
              <a:round/>
              <a:headEnd/>
              <a:tailEnd/>
            </a:ln>
          </p:spPr>
          <p:txBody>
            <a:bodyPr/>
            <a:lstStyle/>
            <a:p>
              <a:endParaRPr lang="zh-CN" altLang="en-US"/>
            </a:p>
          </p:txBody>
        </p:sp>
        <p:sp>
          <p:nvSpPr>
            <p:cNvPr id="40974" name="Freeform 112"/>
            <p:cNvSpPr>
              <a:spLocks/>
            </p:cNvSpPr>
            <p:nvPr/>
          </p:nvSpPr>
          <p:spPr bwMode="auto">
            <a:xfrm rot="20240055" flipV="1">
              <a:off x="2632" y="1602"/>
              <a:ext cx="192" cy="331"/>
            </a:xfrm>
            <a:custGeom>
              <a:avLst/>
              <a:gdLst>
                <a:gd name="T0" fmla="*/ 53 w 364"/>
                <a:gd name="T1" fmla="*/ 279 h 907"/>
                <a:gd name="T2" fmla="*/ 18 w 364"/>
                <a:gd name="T3" fmla="*/ 298 h 907"/>
                <a:gd name="T4" fmla="*/ 8 w 364"/>
                <a:gd name="T5" fmla="*/ 304 h 907"/>
                <a:gd name="T6" fmla="*/ 0 w 364"/>
                <a:gd name="T7" fmla="*/ 316 h 907"/>
                <a:gd name="T8" fmla="*/ 11 w 364"/>
                <a:gd name="T9" fmla="*/ 329 h 907"/>
                <a:gd name="T10" fmla="*/ 21 w 364"/>
                <a:gd name="T11" fmla="*/ 331 h 907"/>
                <a:gd name="T12" fmla="*/ 53 w 364"/>
                <a:gd name="T13" fmla="*/ 324 h 907"/>
                <a:gd name="T14" fmla="*/ 101 w 364"/>
                <a:gd name="T15" fmla="*/ 298 h 907"/>
                <a:gd name="T16" fmla="*/ 144 w 364"/>
                <a:gd name="T17" fmla="*/ 266 h 907"/>
                <a:gd name="T18" fmla="*/ 189 w 364"/>
                <a:gd name="T19" fmla="*/ 231 h 907"/>
                <a:gd name="T20" fmla="*/ 192 w 364"/>
                <a:gd name="T21" fmla="*/ 216 h 907"/>
                <a:gd name="T22" fmla="*/ 192 w 364"/>
                <a:gd name="T23" fmla="*/ 176 h 907"/>
                <a:gd name="T24" fmla="*/ 179 w 364"/>
                <a:gd name="T25" fmla="*/ 113 h 907"/>
                <a:gd name="T26" fmla="*/ 187 w 364"/>
                <a:gd name="T27" fmla="*/ 76 h 907"/>
                <a:gd name="T28" fmla="*/ 192 w 364"/>
                <a:gd name="T29" fmla="*/ 61 h 907"/>
                <a:gd name="T30" fmla="*/ 184 w 364"/>
                <a:gd name="T31" fmla="*/ 54 h 907"/>
                <a:gd name="T32" fmla="*/ 165 w 364"/>
                <a:gd name="T33" fmla="*/ 46 h 907"/>
                <a:gd name="T34" fmla="*/ 152 w 364"/>
                <a:gd name="T35" fmla="*/ 41 h 907"/>
                <a:gd name="T36" fmla="*/ 160 w 364"/>
                <a:gd name="T37" fmla="*/ 8 h 907"/>
                <a:gd name="T38" fmla="*/ 155 w 364"/>
                <a:gd name="T39" fmla="*/ 0 h 907"/>
                <a:gd name="T40" fmla="*/ 144 w 364"/>
                <a:gd name="T41" fmla="*/ 2 h 907"/>
                <a:gd name="T42" fmla="*/ 139 w 364"/>
                <a:gd name="T43" fmla="*/ 45 h 907"/>
                <a:gd name="T44" fmla="*/ 133 w 364"/>
                <a:gd name="T45" fmla="*/ 55 h 907"/>
                <a:gd name="T46" fmla="*/ 131 w 364"/>
                <a:gd name="T47" fmla="*/ 63 h 907"/>
                <a:gd name="T48" fmla="*/ 109 w 364"/>
                <a:gd name="T49" fmla="*/ 57 h 907"/>
                <a:gd name="T50" fmla="*/ 93 w 364"/>
                <a:gd name="T51" fmla="*/ 57 h 907"/>
                <a:gd name="T52" fmla="*/ 93 w 364"/>
                <a:gd name="T53" fmla="*/ 65 h 907"/>
                <a:gd name="T54" fmla="*/ 104 w 364"/>
                <a:gd name="T55" fmla="*/ 71 h 907"/>
                <a:gd name="T56" fmla="*/ 123 w 364"/>
                <a:gd name="T57" fmla="*/ 71 h 907"/>
                <a:gd name="T58" fmla="*/ 136 w 364"/>
                <a:gd name="T59" fmla="*/ 78 h 907"/>
                <a:gd name="T60" fmla="*/ 147 w 364"/>
                <a:gd name="T61" fmla="*/ 91 h 907"/>
                <a:gd name="T62" fmla="*/ 157 w 364"/>
                <a:gd name="T63" fmla="*/ 111 h 907"/>
                <a:gd name="T64" fmla="*/ 165 w 364"/>
                <a:gd name="T65" fmla="*/ 152 h 907"/>
                <a:gd name="T66" fmla="*/ 165 w 364"/>
                <a:gd name="T67" fmla="*/ 189 h 907"/>
                <a:gd name="T68" fmla="*/ 160 w 364"/>
                <a:gd name="T69" fmla="*/ 218 h 907"/>
                <a:gd name="T70" fmla="*/ 149 w 364"/>
                <a:gd name="T71" fmla="*/ 231 h 907"/>
                <a:gd name="T72" fmla="*/ 112 w 364"/>
                <a:gd name="T73" fmla="*/ 250 h 907"/>
                <a:gd name="T74" fmla="*/ 72 w 364"/>
                <a:gd name="T75" fmla="*/ 266 h 907"/>
                <a:gd name="T76" fmla="*/ 53 w 364"/>
                <a:gd name="T77" fmla="*/ 279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rgbClr val="FF9900"/>
            </a:solidFill>
            <a:ln w="9525">
              <a:solidFill>
                <a:srgbClr val="FF9900"/>
              </a:solidFill>
              <a:round/>
              <a:headEnd/>
              <a:tailEnd/>
            </a:ln>
          </p:spPr>
          <p:txBody>
            <a:bodyPr/>
            <a:lstStyle/>
            <a:p>
              <a:endParaRPr lang="zh-CN" altLang="en-US"/>
            </a:p>
          </p:txBody>
        </p:sp>
        <p:sp>
          <p:nvSpPr>
            <p:cNvPr id="40975" name="Freeform 113"/>
            <p:cNvSpPr>
              <a:spLocks/>
            </p:cNvSpPr>
            <p:nvPr/>
          </p:nvSpPr>
          <p:spPr bwMode="auto">
            <a:xfrm flipH="1">
              <a:off x="2431" y="1611"/>
              <a:ext cx="163" cy="246"/>
            </a:xfrm>
            <a:custGeom>
              <a:avLst/>
              <a:gdLst>
                <a:gd name="T0" fmla="*/ 142 w 309"/>
                <a:gd name="T1" fmla="*/ 77 h 673"/>
                <a:gd name="T2" fmla="*/ 126 w 309"/>
                <a:gd name="T3" fmla="*/ 31 h 673"/>
                <a:gd name="T4" fmla="*/ 107 w 309"/>
                <a:gd name="T5" fmla="*/ 9 h 673"/>
                <a:gd name="T6" fmla="*/ 66 w 309"/>
                <a:gd name="T7" fmla="*/ 0 h 673"/>
                <a:gd name="T8" fmla="*/ 26 w 309"/>
                <a:gd name="T9" fmla="*/ 4 h 673"/>
                <a:gd name="T10" fmla="*/ 8 w 309"/>
                <a:gd name="T11" fmla="*/ 28 h 673"/>
                <a:gd name="T12" fmla="*/ 11 w 309"/>
                <a:gd name="T13" fmla="*/ 57 h 673"/>
                <a:gd name="T14" fmla="*/ 21 w 309"/>
                <a:gd name="T15" fmla="*/ 105 h 673"/>
                <a:gd name="T16" fmla="*/ 21 w 309"/>
                <a:gd name="T17" fmla="*/ 148 h 673"/>
                <a:gd name="T18" fmla="*/ 8 w 309"/>
                <a:gd name="T19" fmla="*/ 185 h 673"/>
                <a:gd name="T20" fmla="*/ 0 w 309"/>
                <a:gd name="T21" fmla="*/ 205 h 673"/>
                <a:gd name="T22" fmla="*/ 5 w 309"/>
                <a:gd name="T23" fmla="*/ 224 h 673"/>
                <a:gd name="T24" fmla="*/ 24 w 309"/>
                <a:gd name="T25" fmla="*/ 233 h 673"/>
                <a:gd name="T26" fmla="*/ 48 w 309"/>
                <a:gd name="T27" fmla="*/ 242 h 673"/>
                <a:gd name="T28" fmla="*/ 72 w 309"/>
                <a:gd name="T29" fmla="*/ 246 h 673"/>
                <a:gd name="T30" fmla="*/ 102 w 309"/>
                <a:gd name="T31" fmla="*/ 246 h 673"/>
                <a:gd name="T32" fmla="*/ 137 w 309"/>
                <a:gd name="T33" fmla="*/ 227 h 673"/>
                <a:gd name="T34" fmla="*/ 163 w 309"/>
                <a:gd name="T35" fmla="*/ 188 h 673"/>
                <a:gd name="T36" fmla="*/ 160 w 309"/>
                <a:gd name="T37" fmla="*/ 153 h 673"/>
                <a:gd name="T38" fmla="*/ 145 w 309"/>
                <a:gd name="T39" fmla="*/ 113 h 673"/>
                <a:gd name="T40" fmla="*/ 142 w 309"/>
                <a:gd name="T41" fmla="*/ 77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rgbClr val="0000FF"/>
            </a:solidFill>
            <a:ln w="9525">
              <a:solidFill>
                <a:srgbClr val="0000FF"/>
              </a:solidFill>
              <a:round/>
              <a:headEnd/>
              <a:tailEnd/>
            </a:ln>
          </p:spPr>
          <p:txBody>
            <a:bodyPr/>
            <a:lstStyle/>
            <a:p>
              <a:endParaRPr lang="zh-CN" altLang="en-US"/>
            </a:p>
          </p:txBody>
        </p:sp>
        <p:sp>
          <p:nvSpPr>
            <p:cNvPr id="40976" name="Freeform 114"/>
            <p:cNvSpPr>
              <a:spLocks/>
            </p:cNvSpPr>
            <p:nvPr/>
          </p:nvSpPr>
          <p:spPr bwMode="auto">
            <a:xfrm rot="20416830" flipH="1">
              <a:off x="2589" y="1818"/>
              <a:ext cx="146" cy="350"/>
            </a:xfrm>
            <a:custGeom>
              <a:avLst/>
              <a:gdLst>
                <a:gd name="T0" fmla="*/ 139 w 235"/>
                <a:gd name="T1" fmla="*/ 5 h 973"/>
                <a:gd name="T2" fmla="*/ 101 w 235"/>
                <a:gd name="T3" fmla="*/ 0 h 973"/>
                <a:gd name="T4" fmla="*/ 79 w 235"/>
                <a:gd name="T5" fmla="*/ 5 h 973"/>
                <a:gd name="T6" fmla="*/ 70 w 235"/>
                <a:gd name="T7" fmla="*/ 24 h 973"/>
                <a:gd name="T8" fmla="*/ 79 w 235"/>
                <a:gd name="T9" fmla="*/ 124 h 973"/>
                <a:gd name="T10" fmla="*/ 79 w 235"/>
                <a:gd name="T11" fmla="*/ 147 h 973"/>
                <a:gd name="T12" fmla="*/ 66 w 235"/>
                <a:gd name="T13" fmla="*/ 191 h 973"/>
                <a:gd name="T14" fmla="*/ 63 w 235"/>
                <a:gd name="T15" fmla="*/ 242 h 973"/>
                <a:gd name="T16" fmla="*/ 70 w 235"/>
                <a:gd name="T17" fmla="*/ 268 h 973"/>
                <a:gd name="T18" fmla="*/ 63 w 235"/>
                <a:gd name="T19" fmla="*/ 282 h 973"/>
                <a:gd name="T20" fmla="*/ 19 w 235"/>
                <a:gd name="T21" fmla="*/ 304 h 973"/>
                <a:gd name="T22" fmla="*/ 0 w 235"/>
                <a:gd name="T23" fmla="*/ 332 h 973"/>
                <a:gd name="T24" fmla="*/ 4 w 235"/>
                <a:gd name="T25" fmla="*/ 341 h 973"/>
                <a:gd name="T26" fmla="*/ 38 w 235"/>
                <a:gd name="T27" fmla="*/ 350 h 973"/>
                <a:gd name="T28" fmla="*/ 47 w 235"/>
                <a:gd name="T29" fmla="*/ 346 h 973"/>
                <a:gd name="T30" fmla="*/ 51 w 235"/>
                <a:gd name="T31" fmla="*/ 330 h 973"/>
                <a:gd name="T32" fmla="*/ 60 w 235"/>
                <a:gd name="T33" fmla="*/ 306 h 973"/>
                <a:gd name="T34" fmla="*/ 76 w 235"/>
                <a:gd name="T35" fmla="*/ 295 h 973"/>
                <a:gd name="T36" fmla="*/ 94 w 235"/>
                <a:gd name="T37" fmla="*/ 288 h 973"/>
                <a:gd name="T38" fmla="*/ 111 w 235"/>
                <a:gd name="T39" fmla="*/ 279 h 973"/>
                <a:gd name="T40" fmla="*/ 114 w 235"/>
                <a:gd name="T41" fmla="*/ 272 h 973"/>
                <a:gd name="T42" fmla="*/ 104 w 235"/>
                <a:gd name="T43" fmla="*/ 263 h 973"/>
                <a:gd name="T44" fmla="*/ 94 w 235"/>
                <a:gd name="T45" fmla="*/ 257 h 973"/>
                <a:gd name="T46" fmla="*/ 88 w 235"/>
                <a:gd name="T47" fmla="*/ 235 h 973"/>
                <a:gd name="T48" fmla="*/ 94 w 235"/>
                <a:gd name="T49" fmla="*/ 189 h 973"/>
                <a:gd name="T50" fmla="*/ 117 w 235"/>
                <a:gd name="T51" fmla="*/ 137 h 973"/>
                <a:gd name="T52" fmla="*/ 139 w 235"/>
                <a:gd name="T53" fmla="*/ 95 h 973"/>
                <a:gd name="T54" fmla="*/ 146 w 235"/>
                <a:gd name="T55" fmla="*/ 44 h 973"/>
                <a:gd name="T56" fmla="*/ 139 w 235"/>
                <a:gd name="T57" fmla="*/ 5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rgbClr val="CC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7" name="Freeform 115"/>
            <p:cNvSpPr>
              <a:spLocks/>
            </p:cNvSpPr>
            <p:nvPr/>
          </p:nvSpPr>
          <p:spPr bwMode="auto">
            <a:xfrm rot="1121704" flipH="1">
              <a:off x="2262" y="1795"/>
              <a:ext cx="173" cy="382"/>
            </a:xfrm>
            <a:custGeom>
              <a:avLst/>
              <a:gdLst>
                <a:gd name="T0" fmla="*/ 57 w 384"/>
                <a:gd name="T1" fmla="*/ 57 h 821"/>
                <a:gd name="T2" fmla="*/ 52 w 384"/>
                <a:gd name="T3" fmla="*/ 19 h 821"/>
                <a:gd name="T4" fmla="*/ 32 w 384"/>
                <a:gd name="T5" fmla="*/ 0 h 821"/>
                <a:gd name="T6" fmla="*/ 2 w 384"/>
                <a:gd name="T7" fmla="*/ 2 h 821"/>
                <a:gd name="T8" fmla="*/ 0 w 384"/>
                <a:gd name="T9" fmla="*/ 19 h 821"/>
                <a:gd name="T10" fmla="*/ 2 w 384"/>
                <a:gd name="T11" fmla="*/ 54 h 821"/>
                <a:gd name="T12" fmla="*/ 18 w 384"/>
                <a:gd name="T13" fmla="*/ 108 h 821"/>
                <a:gd name="T14" fmla="*/ 30 w 384"/>
                <a:gd name="T15" fmla="*/ 148 h 821"/>
                <a:gd name="T16" fmla="*/ 43 w 384"/>
                <a:gd name="T17" fmla="*/ 202 h 821"/>
                <a:gd name="T18" fmla="*/ 48 w 384"/>
                <a:gd name="T19" fmla="*/ 249 h 821"/>
                <a:gd name="T20" fmla="*/ 48 w 384"/>
                <a:gd name="T21" fmla="*/ 287 h 821"/>
                <a:gd name="T22" fmla="*/ 41 w 384"/>
                <a:gd name="T23" fmla="*/ 316 h 821"/>
                <a:gd name="T24" fmla="*/ 34 w 384"/>
                <a:gd name="T25" fmla="*/ 325 h 821"/>
                <a:gd name="T26" fmla="*/ 34 w 384"/>
                <a:gd name="T27" fmla="*/ 335 h 821"/>
                <a:gd name="T28" fmla="*/ 43 w 384"/>
                <a:gd name="T29" fmla="*/ 349 h 821"/>
                <a:gd name="T30" fmla="*/ 59 w 384"/>
                <a:gd name="T31" fmla="*/ 354 h 821"/>
                <a:gd name="T32" fmla="*/ 84 w 384"/>
                <a:gd name="T33" fmla="*/ 354 h 821"/>
                <a:gd name="T34" fmla="*/ 130 w 384"/>
                <a:gd name="T35" fmla="*/ 365 h 821"/>
                <a:gd name="T36" fmla="*/ 143 w 384"/>
                <a:gd name="T37" fmla="*/ 382 h 821"/>
                <a:gd name="T38" fmla="*/ 164 w 384"/>
                <a:gd name="T39" fmla="*/ 372 h 821"/>
                <a:gd name="T40" fmla="*/ 173 w 384"/>
                <a:gd name="T41" fmla="*/ 349 h 821"/>
                <a:gd name="T42" fmla="*/ 164 w 384"/>
                <a:gd name="T43" fmla="*/ 340 h 821"/>
                <a:gd name="T44" fmla="*/ 125 w 384"/>
                <a:gd name="T45" fmla="*/ 335 h 821"/>
                <a:gd name="T46" fmla="*/ 82 w 384"/>
                <a:gd name="T47" fmla="*/ 335 h 821"/>
                <a:gd name="T48" fmla="*/ 64 w 384"/>
                <a:gd name="T49" fmla="*/ 332 h 821"/>
                <a:gd name="T50" fmla="*/ 59 w 384"/>
                <a:gd name="T51" fmla="*/ 318 h 821"/>
                <a:gd name="T52" fmla="*/ 64 w 384"/>
                <a:gd name="T53" fmla="*/ 292 h 821"/>
                <a:gd name="T54" fmla="*/ 66 w 384"/>
                <a:gd name="T55" fmla="*/ 247 h 821"/>
                <a:gd name="T56" fmla="*/ 61 w 384"/>
                <a:gd name="T57" fmla="*/ 198 h 821"/>
                <a:gd name="T58" fmla="*/ 55 w 384"/>
                <a:gd name="T59" fmla="*/ 132 h 821"/>
                <a:gd name="T60" fmla="*/ 57 w 384"/>
                <a:gd name="T61" fmla="*/ 75 h 821"/>
                <a:gd name="T62" fmla="*/ 57 w 384"/>
                <a:gd name="T63" fmla="*/ 57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rgbClr val="CC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8" name="Line 116"/>
            <p:cNvSpPr>
              <a:spLocks noChangeShapeType="1"/>
            </p:cNvSpPr>
            <p:nvPr/>
          </p:nvSpPr>
          <p:spPr bwMode="auto">
            <a:xfrm>
              <a:off x="1944" y="1399"/>
              <a:ext cx="0" cy="18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9" name="Line 117"/>
            <p:cNvSpPr>
              <a:spLocks noChangeShapeType="1"/>
            </p:cNvSpPr>
            <p:nvPr/>
          </p:nvSpPr>
          <p:spPr bwMode="auto">
            <a:xfrm>
              <a:off x="2014" y="1769"/>
              <a:ext cx="0" cy="268"/>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Line 118"/>
            <p:cNvSpPr>
              <a:spLocks noChangeShapeType="1"/>
            </p:cNvSpPr>
            <p:nvPr/>
          </p:nvSpPr>
          <p:spPr bwMode="auto">
            <a:xfrm flipV="1">
              <a:off x="3007" y="1385"/>
              <a:ext cx="0" cy="18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1" name="Line 119"/>
            <p:cNvSpPr>
              <a:spLocks noChangeShapeType="1"/>
            </p:cNvSpPr>
            <p:nvPr/>
          </p:nvSpPr>
          <p:spPr bwMode="auto">
            <a:xfrm flipV="1">
              <a:off x="3304" y="1385"/>
              <a:ext cx="0" cy="181"/>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2" name="Line 120"/>
            <p:cNvSpPr>
              <a:spLocks noChangeShapeType="1"/>
            </p:cNvSpPr>
            <p:nvPr/>
          </p:nvSpPr>
          <p:spPr bwMode="auto">
            <a:xfrm flipH="1">
              <a:off x="2303" y="1276"/>
              <a:ext cx="25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3" name="Line 121"/>
            <p:cNvSpPr>
              <a:spLocks noChangeShapeType="1"/>
            </p:cNvSpPr>
            <p:nvPr/>
          </p:nvSpPr>
          <p:spPr bwMode="auto">
            <a:xfrm flipH="1">
              <a:off x="2296" y="1073"/>
              <a:ext cx="257"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0984" name="Group 122"/>
            <p:cNvGrpSpPr>
              <a:grpSpLocks/>
            </p:cNvGrpSpPr>
            <p:nvPr/>
          </p:nvGrpSpPr>
          <p:grpSpPr bwMode="auto">
            <a:xfrm rot="254957">
              <a:off x="2741" y="2175"/>
              <a:ext cx="383" cy="107"/>
              <a:chOff x="2256" y="3558"/>
              <a:chExt cx="294" cy="89"/>
            </a:xfrm>
          </p:grpSpPr>
          <p:sp>
            <p:nvSpPr>
              <p:cNvPr id="40994" name="Freeform 123"/>
              <p:cNvSpPr>
                <a:spLocks/>
              </p:cNvSpPr>
              <p:nvPr/>
            </p:nvSpPr>
            <p:spPr bwMode="auto">
              <a:xfrm>
                <a:off x="2256" y="3582"/>
                <a:ext cx="228" cy="65"/>
              </a:xfrm>
              <a:custGeom>
                <a:avLst/>
                <a:gdLst>
                  <a:gd name="T0" fmla="*/ 0 w 228"/>
                  <a:gd name="T1" fmla="*/ 0 h 65"/>
                  <a:gd name="T2" fmla="*/ 120 w 228"/>
                  <a:gd name="T3" fmla="*/ 60 h 65"/>
                  <a:gd name="T4" fmla="*/ 228 w 228"/>
                  <a:gd name="T5" fmla="*/ 30 h 65"/>
                  <a:gd name="T6" fmla="*/ 0 60000 65536"/>
                  <a:gd name="T7" fmla="*/ 0 60000 65536"/>
                  <a:gd name="T8" fmla="*/ 0 60000 65536"/>
                  <a:gd name="T9" fmla="*/ 0 w 228"/>
                  <a:gd name="T10" fmla="*/ 0 h 65"/>
                  <a:gd name="T11" fmla="*/ 228 w 228"/>
                  <a:gd name="T12" fmla="*/ 65 h 65"/>
                </a:gdLst>
                <a:ahLst/>
                <a:cxnLst>
                  <a:cxn ang="T6">
                    <a:pos x="T0" y="T1"/>
                  </a:cxn>
                  <a:cxn ang="T7">
                    <a:pos x="T2" y="T3"/>
                  </a:cxn>
                  <a:cxn ang="T8">
                    <a:pos x="T4" y="T5"/>
                  </a:cxn>
                </a:cxnLst>
                <a:rect l="T9" t="T10" r="T11" b="T12"/>
                <a:pathLst>
                  <a:path w="228" h="65">
                    <a:moveTo>
                      <a:pt x="0" y="0"/>
                    </a:moveTo>
                    <a:cubicBezTo>
                      <a:pt x="41" y="27"/>
                      <a:pt x="82" y="55"/>
                      <a:pt x="120" y="60"/>
                    </a:cubicBezTo>
                    <a:cubicBezTo>
                      <a:pt x="158" y="65"/>
                      <a:pt x="193" y="47"/>
                      <a:pt x="228" y="3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5" name="Line 124"/>
              <p:cNvSpPr>
                <a:spLocks noChangeShapeType="1"/>
              </p:cNvSpPr>
              <p:nvPr/>
            </p:nvSpPr>
            <p:spPr bwMode="auto">
              <a:xfrm flipV="1">
                <a:off x="2448" y="3558"/>
                <a:ext cx="102" cy="7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85" name="Group 125"/>
            <p:cNvGrpSpPr>
              <a:grpSpLocks/>
            </p:cNvGrpSpPr>
            <p:nvPr/>
          </p:nvGrpSpPr>
          <p:grpSpPr bwMode="auto">
            <a:xfrm>
              <a:off x="2358" y="2218"/>
              <a:ext cx="977" cy="227"/>
              <a:chOff x="1944" y="3582"/>
              <a:chExt cx="750" cy="188"/>
            </a:xfrm>
          </p:grpSpPr>
          <p:sp>
            <p:nvSpPr>
              <p:cNvPr id="40992" name="Freeform 126"/>
              <p:cNvSpPr>
                <a:spLocks/>
              </p:cNvSpPr>
              <p:nvPr/>
            </p:nvSpPr>
            <p:spPr bwMode="auto">
              <a:xfrm>
                <a:off x="1944" y="3582"/>
                <a:ext cx="684" cy="188"/>
              </a:xfrm>
              <a:custGeom>
                <a:avLst/>
                <a:gdLst>
                  <a:gd name="T0" fmla="*/ 0 w 684"/>
                  <a:gd name="T1" fmla="*/ 0 h 188"/>
                  <a:gd name="T2" fmla="*/ 396 w 684"/>
                  <a:gd name="T3" fmla="*/ 180 h 188"/>
                  <a:gd name="T4" fmla="*/ 684 w 684"/>
                  <a:gd name="T5" fmla="*/ 48 h 188"/>
                  <a:gd name="T6" fmla="*/ 0 60000 65536"/>
                  <a:gd name="T7" fmla="*/ 0 60000 65536"/>
                  <a:gd name="T8" fmla="*/ 0 60000 65536"/>
                  <a:gd name="T9" fmla="*/ 0 w 684"/>
                  <a:gd name="T10" fmla="*/ 0 h 188"/>
                  <a:gd name="T11" fmla="*/ 684 w 684"/>
                  <a:gd name="T12" fmla="*/ 188 h 188"/>
                </a:gdLst>
                <a:ahLst/>
                <a:cxnLst>
                  <a:cxn ang="T6">
                    <a:pos x="T0" y="T1"/>
                  </a:cxn>
                  <a:cxn ang="T7">
                    <a:pos x="T2" y="T3"/>
                  </a:cxn>
                  <a:cxn ang="T8">
                    <a:pos x="T4" y="T5"/>
                  </a:cxn>
                </a:cxnLst>
                <a:rect l="T9" t="T10" r="T11" b="T12"/>
                <a:pathLst>
                  <a:path w="684" h="188">
                    <a:moveTo>
                      <a:pt x="0" y="0"/>
                    </a:moveTo>
                    <a:cubicBezTo>
                      <a:pt x="141" y="86"/>
                      <a:pt x="282" y="172"/>
                      <a:pt x="396" y="180"/>
                    </a:cubicBezTo>
                    <a:cubicBezTo>
                      <a:pt x="510" y="188"/>
                      <a:pt x="597" y="118"/>
                      <a:pt x="684" y="48"/>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93" name="Line 127"/>
              <p:cNvSpPr>
                <a:spLocks noChangeShapeType="1"/>
              </p:cNvSpPr>
              <p:nvPr/>
            </p:nvSpPr>
            <p:spPr bwMode="auto">
              <a:xfrm flipV="1">
                <a:off x="2598" y="3588"/>
                <a:ext cx="96" cy="6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986" name="Text Box 128"/>
            <p:cNvSpPr txBox="1">
              <a:spLocks noChangeArrowheads="1"/>
            </p:cNvSpPr>
            <p:nvPr/>
          </p:nvSpPr>
          <p:spPr bwMode="auto">
            <a:xfrm>
              <a:off x="1985" y="1680"/>
              <a:ext cx="31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36000" rIns="18000"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solidFill>
                    <a:srgbClr val="FF3300"/>
                  </a:solidFill>
                  <a:latin typeface="Times New Roman" panose="02020603050405020304" pitchFamily="18" charset="0"/>
                </a:rPr>
                <a:t>I’</a:t>
              </a:r>
              <a:r>
                <a:rPr kumimoji="1" lang="en-US" altLang="zh-CN" sz="2800" baseline="-25000">
                  <a:solidFill>
                    <a:srgbClr val="FF3300"/>
                  </a:solidFill>
                  <a:latin typeface="Times New Roman" panose="02020603050405020304" pitchFamily="18" charset="0"/>
                </a:rPr>
                <a:t>r</a:t>
              </a:r>
              <a:endParaRPr kumimoji="1" lang="en-US" altLang="zh-CN" sz="2800">
                <a:solidFill>
                  <a:srgbClr val="FF3300"/>
                </a:solidFill>
                <a:latin typeface="Times New Roman" panose="02020603050405020304" pitchFamily="18" charset="0"/>
              </a:endParaRPr>
            </a:p>
          </p:txBody>
        </p:sp>
        <p:sp>
          <p:nvSpPr>
            <p:cNvPr id="40987" name="Text Box 129"/>
            <p:cNvSpPr txBox="1">
              <a:spLocks noChangeArrowheads="1"/>
            </p:cNvSpPr>
            <p:nvPr/>
          </p:nvSpPr>
          <p:spPr bwMode="auto">
            <a:xfrm>
              <a:off x="1946" y="1301"/>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i="1">
                  <a:solidFill>
                    <a:srgbClr val="FF3300"/>
                  </a:solidFill>
                  <a:latin typeface="Times New Roman" panose="02020603050405020304" pitchFamily="18" charset="0"/>
                </a:rPr>
                <a:t>I</a:t>
              </a:r>
              <a:r>
                <a:rPr kumimoji="1" lang="en-US" altLang="zh-CN" sz="2800" baseline="-25000">
                  <a:solidFill>
                    <a:srgbClr val="FF3300"/>
                  </a:solidFill>
                  <a:latin typeface="Times New Roman" panose="02020603050405020304" pitchFamily="18" charset="0"/>
                </a:rPr>
                <a:t>e</a:t>
              </a:r>
              <a:endParaRPr kumimoji="1" lang="en-US" altLang="zh-CN" sz="2800">
                <a:solidFill>
                  <a:srgbClr val="FF3300"/>
                </a:solidFill>
                <a:latin typeface="Times New Roman" panose="02020603050405020304" pitchFamily="18" charset="0"/>
              </a:endParaRPr>
            </a:p>
          </p:txBody>
        </p:sp>
        <p:grpSp>
          <p:nvGrpSpPr>
            <p:cNvPr id="40988" name="Group 130"/>
            <p:cNvGrpSpPr>
              <a:grpSpLocks/>
            </p:cNvGrpSpPr>
            <p:nvPr/>
          </p:nvGrpSpPr>
          <p:grpSpPr bwMode="auto">
            <a:xfrm>
              <a:off x="1152" y="1362"/>
              <a:ext cx="384" cy="288"/>
              <a:chOff x="624" y="1536"/>
              <a:chExt cx="288" cy="288"/>
            </a:xfrm>
          </p:grpSpPr>
          <p:sp>
            <p:nvSpPr>
              <p:cNvPr id="40990" name="Line 131"/>
              <p:cNvSpPr>
                <a:spLocks noChangeShapeType="1"/>
              </p:cNvSpPr>
              <p:nvPr/>
            </p:nvSpPr>
            <p:spPr bwMode="auto">
              <a:xfrm rot="-5400000" flipH="1" flipV="1">
                <a:off x="766" y="1394"/>
                <a:ext cx="0" cy="28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type="triangle" w="med" len="med"/>
                  </a14:hiddenLine>
                </a:ext>
              </a:extLst>
            </p:spPr>
            <p:txBody>
              <a:bodyPr wrap="none" anchor="ctr"/>
              <a:lstStyle/>
              <a:p>
                <a:endParaRPr lang="zh-CN" altLang="en-US"/>
              </a:p>
            </p:txBody>
          </p:sp>
          <p:sp>
            <p:nvSpPr>
              <p:cNvPr id="40991" name="Rectangle 132"/>
              <p:cNvSpPr>
                <a:spLocks noChangeArrowheads="1"/>
              </p:cNvSpPr>
              <p:nvPr/>
            </p:nvSpPr>
            <p:spPr bwMode="auto">
              <a:xfrm>
                <a:off x="672" y="15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400" i="1">
                    <a:solidFill>
                      <a:srgbClr val="FF3300"/>
                    </a:solidFill>
                    <a:latin typeface="Times New Roman" panose="02020603050405020304" pitchFamily="18" charset="0"/>
                  </a:rPr>
                  <a:t>I</a:t>
                </a:r>
                <a:r>
                  <a:rPr kumimoji="1" lang="en-US" altLang="zh-CN" sz="2400" baseline="-25000">
                    <a:solidFill>
                      <a:srgbClr val="FF3300"/>
                    </a:solidFill>
                    <a:latin typeface="Times New Roman" panose="02020603050405020304" pitchFamily="18" charset="0"/>
                  </a:rPr>
                  <a:t>G</a:t>
                </a:r>
                <a:endParaRPr kumimoji="1" lang="en-US" altLang="zh-CN" sz="2400">
                  <a:solidFill>
                    <a:srgbClr val="FF3300"/>
                  </a:solidFill>
                  <a:latin typeface="Times New Roman" panose="02020603050405020304" pitchFamily="18" charset="0"/>
                </a:endParaRPr>
              </a:p>
            </p:txBody>
          </p:sp>
        </p:grpSp>
        <p:sp>
          <p:nvSpPr>
            <p:cNvPr id="40989" name="Line 133"/>
            <p:cNvSpPr>
              <a:spLocks noChangeShapeType="1"/>
            </p:cNvSpPr>
            <p:nvPr/>
          </p:nvSpPr>
          <p:spPr bwMode="auto">
            <a:xfrm rot="-5400000" flipH="1" flipV="1">
              <a:off x="1390" y="1552"/>
              <a:ext cx="0" cy="28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1622" name="Text Box 134"/>
          <p:cNvSpPr txBox="1">
            <a:spLocks noChangeArrowheads="1"/>
          </p:cNvSpPr>
          <p:nvPr/>
        </p:nvSpPr>
        <p:spPr bwMode="auto">
          <a:xfrm>
            <a:off x="5940425" y="4941888"/>
            <a:ext cx="2519363" cy="1225550"/>
          </a:xfrm>
          <a:prstGeom prst="rect">
            <a:avLst/>
          </a:prstGeom>
          <a:solidFill>
            <a:srgbClr val="99CCFF">
              <a:alpha val="67058"/>
            </a:srgbClr>
          </a:solidFill>
          <a:ln w="38100">
            <a:solidFill>
              <a:srgbClr val="FF3300"/>
            </a:solidFill>
            <a:miter lim="800000"/>
            <a:headEnd/>
            <a:tailEnd/>
          </a:ln>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利用接地装置的</a:t>
            </a:r>
            <a:r>
              <a:rPr kumimoji="1" lang="zh-CN" altLang="en-US" sz="2400">
                <a:solidFill>
                  <a:srgbClr val="FF3300"/>
                </a:solidFill>
                <a:latin typeface="Times New Roman" panose="02020603050405020304" pitchFamily="18" charset="0"/>
              </a:rPr>
              <a:t>分流作用</a:t>
            </a:r>
            <a:r>
              <a:rPr kumimoji="1" lang="zh-CN" altLang="en-US" sz="2400">
                <a:latin typeface="Times New Roman" panose="02020603050405020304" pitchFamily="18" charset="0"/>
              </a:rPr>
              <a:t>来减少通过人体的电流。</a:t>
            </a:r>
          </a:p>
        </p:txBody>
      </p:sp>
      <p:sp>
        <p:nvSpPr>
          <p:cNvPr id="40969" name="Rectangle 140"/>
          <p:cNvSpPr>
            <a:spLocks noChangeArrowheads="1"/>
          </p:cNvSpPr>
          <p:nvPr/>
        </p:nvSpPr>
        <p:spPr bwMode="auto">
          <a:xfrm>
            <a:off x="39528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安全技术</a:t>
            </a:r>
          </a:p>
        </p:txBody>
      </p:sp>
      <p:pic>
        <p:nvPicPr>
          <p:cNvPr id="3" name="2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368800" y="3225800"/>
            <a:ext cx="406400" cy="406400"/>
          </a:xfrm>
          <a:prstGeom prst="rect">
            <a:avLst/>
          </a:prstGeom>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7054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1490"/>
                                        </p:tgtEl>
                                        <p:attrNameLst>
                                          <p:attrName>style.visibility</p:attrName>
                                        </p:attrNameLst>
                                      </p:cBhvr>
                                      <p:to>
                                        <p:strVal val="visible"/>
                                      </p:to>
                                    </p:set>
                                    <p:animEffect transition="in" filter="wipe(left)">
                                      <p:cBhvr>
                                        <p:cTn id="11" dur="500"/>
                                        <p:tgtEl>
                                          <p:spTgt spid="191490"/>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1491"/>
                                        </p:tgtEl>
                                        <p:attrNameLst>
                                          <p:attrName>style.visibility</p:attrName>
                                        </p:attrNameLst>
                                      </p:cBhvr>
                                      <p:to>
                                        <p:strVal val="visible"/>
                                      </p:to>
                                    </p:set>
                                    <p:animEffect transition="in" filter="wipe(left)">
                                      <p:cBhvr>
                                        <p:cTn id="26" dur="500"/>
                                        <p:tgtEl>
                                          <p:spTgt spid="19149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91492"/>
                                        </p:tgtEl>
                                        <p:attrNameLst>
                                          <p:attrName>style.visibility</p:attrName>
                                        </p:attrNameLst>
                                      </p:cBhvr>
                                      <p:to>
                                        <p:strVal val="visible"/>
                                      </p:to>
                                    </p:set>
                                    <p:animEffect transition="in" filter="wipe(left)">
                                      <p:cBhvr>
                                        <p:cTn id="30" dur="500"/>
                                        <p:tgtEl>
                                          <p:spTgt spid="19149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1493"/>
                                        </p:tgtEl>
                                        <p:attrNameLst>
                                          <p:attrName>style.visibility</p:attrName>
                                        </p:attrNameLst>
                                      </p:cBhvr>
                                      <p:to>
                                        <p:strVal val="visible"/>
                                      </p:to>
                                    </p:set>
                                    <p:animEffect transition="in" filter="wipe(left)">
                                      <p:cBhvr>
                                        <p:cTn id="35" dur="500"/>
                                        <p:tgtEl>
                                          <p:spTgt spid="19149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91622"/>
                                        </p:tgtEl>
                                        <p:attrNameLst>
                                          <p:attrName>style.visibility</p:attrName>
                                        </p:attrNameLst>
                                      </p:cBhvr>
                                      <p:to>
                                        <p:strVal val="visible"/>
                                      </p:to>
                                    </p:set>
                                    <p:animEffect transition="in" filter="wipe(up)">
                                      <p:cBhvr>
                                        <p:cTn id="40" dur="500"/>
                                        <p:tgtEl>
                                          <p:spTgt spid="1916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3"/>
                </p:tgtEl>
              </p:cMediaNode>
            </p:audio>
          </p:childTnLst>
        </p:cTn>
      </p:par>
    </p:tnLst>
    <p:bldLst>
      <p:bldP spid="191490" grpId="0"/>
      <p:bldP spid="191491" grpId="0" autoUpdateAnimBg="0"/>
      <p:bldP spid="191493" grpId="0" autoUpdateAnimBg="0"/>
      <p:bldP spid="191622"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9" name="Text Box 3"/>
          <p:cNvSpPr txBox="1">
            <a:spLocks noChangeArrowheads="1"/>
          </p:cNvSpPr>
          <p:nvPr/>
        </p:nvSpPr>
        <p:spPr bwMode="auto">
          <a:xfrm>
            <a:off x="395288" y="1844675"/>
            <a:ext cx="8640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CC0099"/>
              </a:buClr>
              <a:buFont typeface="Wingdings" panose="05000000000000000000" pitchFamily="2" charset="2"/>
              <a:buChar char="l"/>
            </a:pPr>
            <a:r>
              <a:rPr lang="zh-CN" altLang="en-US" sz="2800">
                <a:solidFill>
                  <a:srgbClr val="FF3300"/>
                </a:solidFill>
              </a:rPr>
              <a:t>接零保护</a:t>
            </a:r>
            <a:r>
              <a:rPr lang="en-US" altLang="zh-CN" sz="2800">
                <a:latin typeface="Arial" panose="020B0604020202020204" pitchFamily="34" charset="0"/>
              </a:rPr>
              <a:t>——</a:t>
            </a:r>
            <a:r>
              <a:rPr kumimoji="1" lang="zh-CN" altLang="en-US" sz="2800">
                <a:latin typeface="Times New Roman" panose="02020603050405020304" pitchFamily="18" charset="0"/>
              </a:rPr>
              <a:t>将电气设备的外壳可靠地接到零线上。</a:t>
            </a:r>
            <a:endParaRPr kumimoji="1" lang="zh-CN" altLang="en-US" sz="2800"/>
          </a:p>
        </p:txBody>
      </p:sp>
      <p:sp>
        <p:nvSpPr>
          <p:cNvPr id="193540" name="Text Box 4"/>
          <p:cNvSpPr txBox="1">
            <a:spLocks noChangeArrowheads="1"/>
          </p:cNvSpPr>
          <p:nvPr/>
        </p:nvSpPr>
        <p:spPr bwMode="auto">
          <a:xfrm>
            <a:off x="539750" y="3573463"/>
            <a:ext cx="4679950" cy="2100262"/>
          </a:xfrm>
          <a:prstGeom prst="rect">
            <a:avLst/>
          </a:prstGeom>
          <a:noFill/>
          <a:ln w="38100">
            <a:noFill/>
            <a:miter lim="800000"/>
            <a:headEnd/>
            <a:tailEnd/>
          </a:ln>
          <a:effectLst/>
        </p:spPr>
        <p:txBody>
          <a:bodyPr anchor="ctr">
            <a:spAutoFit/>
          </a:bodyPr>
          <a:lstStyle/>
          <a:p>
            <a:pPr eaLnBrk="1" hangingPunct="1">
              <a:lnSpc>
                <a:spcPct val="110000"/>
              </a:lnSpc>
              <a:spcBef>
                <a:spcPct val="10000"/>
              </a:spcBef>
              <a:defRPr/>
            </a:pPr>
            <a:r>
              <a:rPr kumimoji="1" lang="zh-CN" altLang="en-US" sz="2400">
                <a:solidFill>
                  <a:schemeClr val="tx2"/>
                </a:solidFill>
                <a:latin typeface="Times New Roman" pitchFamily="18" charset="0"/>
              </a:rPr>
              <a:t>当电气设备绝缘损坏造成一相碰壳，该相电源短路（</a:t>
            </a:r>
            <a:r>
              <a:rPr kumimoji="1" lang="zh-CN" altLang="en-US" sz="2400">
                <a:solidFill>
                  <a:srgbClr val="CC0000"/>
                </a:solidFill>
                <a:effectLst>
                  <a:outerShdw blurRad="38100" dist="38100" dir="2700000" algn="tl">
                    <a:srgbClr val="C0C0C0"/>
                  </a:outerShdw>
                </a:effectLst>
              </a:rPr>
              <a:t>单相短路）</a:t>
            </a:r>
            <a:r>
              <a:rPr kumimoji="1" lang="zh-CN" altLang="en-US" sz="2400">
                <a:solidFill>
                  <a:schemeClr val="tx2"/>
                </a:solidFill>
                <a:latin typeface="Times New Roman" pitchFamily="18" charset="0"/>
              </a:rPr>
              <a:t>，其短路电流很大，使熔断器或过流开关</a:t>
            </a:r>
            <a:r>
              <a:rPr kumimoji="1" lang="zh-CN" altLang="en-US" sz="2400">
                <a:solidFill>
                  <a:srgbClr val="CC0000"/>
                </a:solidFill>
                <a:effectLst>
                  <a:outerShdw blurRad="38100" dist="38100" dir="2700000" algn="tl">
                    <a:srgbClr val="C0C0C0"/>
                  </a:outerShdw>
                </a:effectLst>
              </a:rPr>
              <a:t>迅速</a:t>
            </a:r>
            <a:r>
              <a:rPr kumimoji="1" lang="zh-CN" altLang="en-US" sz="2400">
                <a:solidFill>
                  <a:schemeClr val="tx2"/>
                </a:solidFill>
                <a:latin typeface="Times New Roman" pitchFamily="18" charset="0"/>
              </a:rPr>
              <a:t>动作，切断电流，防止人体触电。</a:t>
            </a:r>
          </a:p>
        </p:txBody>
      </p:sp>
      <p:grpSp>
        <p:nvGrpSpPr>
          <p:cNvPr id="2" name="Group 5"/>
          <p:cNvGrpSpPr>
            <a:grpSpLocks/>
          </p:cNvGrpSpPr>
          <p:nvPr/>
        </p:nvGrpSpPr>
        <p:grpSpPr bwMode="auto">
          <a:xfrm>
            <a:off x="5926138" y="3933825"/>
            <a:ext cx="1670050" cy="1501775"/>
            <a:chOff x="3584" y="1323"/>
            <a:chExt cx="986" cy="881"/>
          </a:xfrm>
        </p:grpSpPr>
        <p:grpSp>
          <p:nvGrpSpPr>
            <p:cNvPr id="43098" name="Group 6"/>
            <p:cNvGrpSpPr>
              <a:grpSpLocks/>
            </p:cNvGrpSpPr>
            <p:nvPr/>
          </p:nvGrpSpPr>
          <p:grpSpPr bwMode="auto">
            <a:xfrm rot="-617752">
              <a:off x="4309" y="1916"/>
              <a:ext cx="261" cy="288"/>
              <a:chOff x="1428" y="2934"/>
              <a:chExt cx="192" cy="204"/>
            </a:xfrm>
          </p:grpSpPr>
          <p:sp>
            <p:nvSpPr>
              <p:cNvPr id="43101" name="Line 7"/>
              <p:cNvSpPr>
                <a:spLocks noChangeShapeType="1"/>
              </p:cNvSpPr>
              <p:nvPr/>
            </p:nvSpPr>
            <p:spPr bwMode="auto">
              <a:xfrm flipH="1">
                <a:off x="1482" y="2934"/>
                <a:ext cx="138"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02" name="Line 8"/>
              <p:cNvSpPr>
                <a:spLocks noChangeShapeType="1"/>
              </p:cNvSpPr>
              <p:nvPr/>
            </p:nvSpPr>
            <p:spPr bwMode="auto">
              <a:xfrm flipV="1">
                <a:off x="1476" y="3006"/>
                <a:ext cx="132" cy="3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03" name="Line 9"/>
              <p:cNvSpPr>
                <a:spLocks noChangeShapeType="1"/>
              </p:cNvSpPr>
              <p:nvPr/>
            </p:nvSpPr>
            <p:spPr bwMode="auto">
              <a:xfrm flipH="1">
                <a:off x="1428" y="3006"/>
                <a:ext cx="180" cy="13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99" name="Line 10"/>
            <p:cNvSpPr>
              <a:spLocks noChangeShapeType="1"/>
            </p:cNvSpPr>
            <p:nvPr/>
          </p:nvSpPr>
          <p:spPr bwMode="auto">
            <a:xfrm flipV="1">
              <a:off x="3907" y="1908"/>
              <a:ext cx="0" cy="20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00" name="Line 11"/>
            <p:cNvSpPr>
              <a:spLocks noChangeShapeType="1"/>
            </p:cNvSpPr>
            <p:nvPr/>
          </p:nvSpPr>
          <p:spPr bwMode="auto">
            <a:xfrm flipH="1">
              <a:off x="3584" y="1323"/>
              <a:ext cx="201"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2"/>
          <p:cNvGrpSpPr>
            <a:grpSpLocks/>
          </p:cNvGrpSpPr>
          <p:nvPr/>
        </p:nvGrpSpPr>
        <p:grpSpPr bwMode="auto">
          <a:xfrm>
            <a:off x="5068888" y="2813050"/>
            <a:ext cx="3535362" cy="3711575"/>
            <a:chOff x="3005" y="651"/>
            <a:chExt cx="2419" cy="2180"/>
          </a:xfrm>
        </p:grpSpPr>
        <p:sp>
          <p:nvSpPr>
            <p:cNvPr id="43017" name="Freeform 13"/>
            <p:cNvSpPr>
              <a:spLocks/>
            </p:cNvSpPr>
            <p:nvPr/>
          </p:nvSpPr>
          <p:spPr bwMode="auto">
            <a:xfrm>
              <a:off x="4380" y="1997"/>
              <a:ext cx="75" cy="119"/>
            </a:xfrm>
            <a:custGeom>
              <a:avLst/>
              <a:gdLst>
                <a:gd name="T0" fmla="*/ 0 w 140"/>
                <a:gd name="T1" fmla="*/ 0 h 198"/>
                <a:gd name="T2" fmla="*/ 64 w 140"/>
                <a:gd name="T3" fmla="*/ 36 h 198"/>
                <a:gd name="T4" fmla="*/ 64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18" name="Line 14"/>
            <p:cNvSpPr>
              <a:spLocks noChangeShapeType="1"/>
            </p:cNvSpPr>
            <p:nvPr/>
          </p:nvSpPr>
          <p:spPr bwMode="auto">
            <a:xfrm rot="5400000" flipV="1">
              <a:off x="4568" y="561"/>
              <a:ext cx="0" cy="7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9" name="Line 15"/>
            <p:cNvSpPr>
              <a:spLocks noChangeShapeType="1"/>
            </p:cNvSpPr>
            <p:nvPr/>
          </p:nvSpPr>
          <p:spPr bwMode="auto">
            <a:xfrm>
              <a:off x="3462" y="797"/>
              <a:ext cx="0" cy="30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20" name="Freeform 16"/>
            <p:cNvSpPr>
              <a:spLocks/>
            </p:cNvSpPr>
            <p:nvPr/>
          </p:nvSpPr>
          <p:spPr bwMode="auto">
            <a:xfrm rot="-5400000">
              <a:off x="3849" y="864"/>
              <a:ext cx="60" cy="121"/>
            </a:xfrm>
            <a:custGeom>
              <a:avLst/>
              <a:gdLst>
                <a:gd name="T0" fmla="*/ 0 w 140"/>
                <a:gd name="T1" fmla="*/ 0 h 198"/>
                <a:gd name="T2" fmla="*/ 51 w 140"/>
                <a:gd name="T3" fmla="*/ 37 h 198"/>
                <a:gd name="T4" fmla="*/ 51 w 140"/>
                <a:gd name="T5" fmla="*/ 88 h 198"/>
                <a:gd name="T6" fmla="*/ 0 w 140"/>
                <a:gd name="T7" fmla="*/ 121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1" name="Freeform 17"/>
            <p:cNvSpPr>
              <a:spLocks/>
            </p:cNvSpPr>
            <p:nvPr/>
          </p:nvSpPr>
          <p:spPr bwMode="auto">
            <a:xfrm rot="-5400000">
              <a:off x="3970" y="864"/>
              <a:ext cx="60"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2" name="Freeform 18"/>
            <p:cNvSpPr>
              <a:spLocks/>
            </p:cNvSpPr>
            <p:nvPr/>
          </p:nvSpPr>
          <p:spPr bwMode="auto">
            <a:xfrm rot="-5400000">
              <a:off x="4092" y="864"/>
              <a:ext cx="60"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3" name="Line 19"/>
            <p:cNvSpPr>
              <a:spLocks noChangeShapeType="1"/>
            </p:cNvSpPr>
            <p:nvPr/>
          </p:nvSpPr>
          <p:spPr bwMode="auto">
            <a:xfrm rot="-5400000">
              <a:off x="3593" y="835"/>
              <a:ext cx="0" cy="2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4" name="Freeform 20"/>
            <p:cNvSpPr>
              <a:spLocks/>
            </p:cNvSpPr>
            <p:nvPr/>
          </p:nvSpPr>
          <p:spPr bwMode="auto">
            <a:xfrm rot="-5400000">
              <a:off x="3733" y="864"/>
              <a:ext cx="60" cy="121"/>
            </a:xfrm>
            <a:custGeom>
              <a:avLst/>
              <a:gdLst>
                <a:gd name="T0" fmla="*/ 0 w 140"/>
                <a:gd name="T1" fmla="*/ 0 h 198"/>
                <a:gd name="T2" fmla="*/ 51 w 140"/>
                <a:gd name="T3" fmla="*/ 37 h 198"/>
                <a:gd name="T4" fmla="*/ 51 w 140"/>
                <a:gd name="T5" fmla="*/ 88 h 198"/>
                <a:gd name="T6" fmla="*/ 0 w 140"/>
                <a:gd name="T7" fmla="*/ 121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5" name="Freeform 21"/>
            <p:cNvSpPr>
              <a:spLocks/>
            </p:cNvSpPr>
            <p:nvPr/>
          </p:nvSpPr>
          <p:spPr bwMode="auto">
            <a:xfrm rot="-5400000">
              <a:off x="3836" y="718"/>
              <a:ext cx="59"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6" name="Freeform 22"/>
            <p:cNvSpPr>
              <a:spLocks/>
            </p:cNvSpPr>
            <p:nvPr/>
          </p:nvSpPr>
          <p:spPr bwMode="auto">
            <a:xfrm rot="-5400000">
              <a:off x="3958" y="718"/>
              <a:ext cx="59"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7" name="Freeform 23"/>
            <p:cNvSpPr>
              <a:spLocks/>
            </p:cNvSpPr>
            <p:nvPr/>
          </p:nvSpPr>
          <p:spPr bwMode="auto">
            <a:xfrm rot="-5400000">
              <a:off x="4080" y="718"/>
              <a:ext cx="59"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8" name="Line 24"/>
            <p:cNvSpPr>
              <a:spLocks noChangeShapeType="1"/>
            </p:cNvSpPr>
            <p:nvPr/>
          </p:nvSpPr>
          <p:spPr bwMode="auto">
            <a:xfrm rot="-5400000">
              <a:off x="3581" y="688"/>
              <a:ext cx="0" cy="23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Freeform 25"/>
            <p:cNvSpPr>
              <a:spLocks/>
            </p:cNvSpPr>
            <p:nvPr/>
          </p:nvSpPr>
          <p:spPr bwMode="auto">
            <a:xfrm rot="-5400000">
              <a:off x="3721" y="718"/>
              <a:ext cx="59" cy="121"/>
            </a:xfrm>
            <a:custGeom>
              <a:avLst/>
              <a:gdLst>
                <a:gd name="T0" fmla="*/ 0 w 140"/>
                <a:gd name="T1" fmla="*/ 0 h 198"/>
                <a:gd name="T2" fmla="*/ 51 w 140"/>
                <a:gd name="T3" fmla="*/ 37 h 198"/>
                <a:gd name="T4" fmla="*/ 51 w 140"/>
                <a:gd name="T5" fmla="*/ 88 h 198"/>
                <a:gd name="T6" fmla="*/ 0 w 140"/>
                <a:gd name="T7" fmla="*/ 121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0" name="Freeform 26"/>
            <p:cNvSpPr>
              <a:spLocks/>
            </p:cNvSpPr>
            <p:nvPr/>
          </p:nvSpPr>
          <p:spPr bwMode="auto">
            <a:xfrm rot="-5400000">
              <a:off x="3849" y="1000"/>
              <a:ext cx="59" cy="121"/>
            </a:xfrm>
            <a:custGeom>
              <a:avLst/>
              <a:gdLst>
                <a:gd name="T0" fmla="*/ 0 w 140"/>
                <a:gd name="T1" fmla="*/ 0 h 198"/>
                <a:gd name="T2" fmla="*/ 51 w 140"/>
                <a:gd name="T3" fmla="*/ 37 h 198"/>
                <a:gd name="T4" fmla="*/ 51 w 140"/>
                <a:gd name="T5" fmla="*/ 88 h 198"/>
                <a:gd name="T6" fmla="*/ 0 w 140"/>
                <a:gd name="T7" fmla="*/ 121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1" name="Freeform 27"/>
            <p:cNvSpPr>
              <a:spLocks/>
            </p:cNvSpPr>
            <p:nvPr/>
          </p:nvSpPr>
          <p:spPr bwMode="auto">
            <a:xfrm rot="-5400000">
              <a:off x="3970" y="1000"/>
              <a:ext cx="59"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2" name="Freeform 28"/>
            <p:cNvSpPr>
              <a:spLocks/>
            </p:cNvSpPr>
            <p:nvPr/>
          </p:nvSpPr>
          <p:spPr bwMode="auto">
            <a:xfrm rot="-5400000">
              <a:off x="4092" y="1000"/>
              <a:ext cx="59" cy="122"/>
            </a:xfrm>
            <a:custGeom>
              <a:avLst/>
              <a:gdLst>
                <a:gd name="T0" fmla="*/ 0 w 140"/>
                <a:gd name="T1" fmla="*/ 0 h 198"/>
                <a:gd name="T2" fmla="*/ 51 w 140"/>
                <a:gd name="T3" fmla="*/ 37 h 198"/>
                <a:gd name="T4" fmla="*/ 51 w 140"/>
                <a:gd name="T5" fmla="*/ 89 h 198"/>
                <a:gd name="T6" fmla="*/ 0 w 140"/>
                <a:gd name="T7" fmla="*/ 122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3" name="Line 29"/>
            <p:cNvSpPr>
              <a:spLocks noChangeShapeType="1"/>
            </p:cNvSpPr>
            <p:nvPr/>
          </p:nvSpPr>
          <p:spPr bwMode="auto">
            <a:xfrm rot="-5400000">
              <a:off x="4565" y="699"/>
              <a:ext cx="5" cy="7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4" name="Line 30"/>
            <p:cNvSpPr>
              <a:spLocks noChangeShapeType="1"/>
            </p:cNvSpPr>
            <p:nvPr/>
          </p:nvSpPr>
          <p:spPr bwMode="auto">
            <a:xfrm rot="-5400000">
              <a:off x="3593" y="970"/>
              <a:ext cx="0" cy="2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5" name="Freeform 31"/>
            <p:cNvSpPr>
              <a:spLocks/>
            </p:cNvSpPr>
            <p:nvPr/>
          </p:nvSpPr>
          <p:spPr bwMode="auto">
            <a:xfrm rot="-5400000">
              <a:off x="3733" y="1000"/>
              <a:ext cx="59" cy="121"/>
            </a:xfrm>
            <a:custGeom>
              <a:avLst/>
              <a:gdLst>
                <a:gd name="T0" fmla="*/ 0 w 140"/>
                <a:gd name="T1" fmla="*/ 0 h 198"/>
                <a:gd name="T2" fmla="*/ 51 w 140"/>
                <a:gd name="T3" fmla="*/ 37 h 198"/>
                <a:gd name="T4" fmla="*/ 51 w 140"/>
                <a:gd name="T5" fmla="*/ 88 h 198"/>
                <a:gd name="T6" fmla="*/ 0 w 140"/>
                <a:gd name="T7" fmla="*/ 121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6" name="Line 32"/>
            <p:cNvSpPr>
              <a:spLocks noChangeShapeType="1"/>
            </p:cNvSpPr>
            <p:nvPr/>
          </p:nvSpPr>
          <p:spPr bwMode="auto">
            <a:xfrm flipV="1">
              <a:off x="3005" y="2441"/>
              <a:ext cx="241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37" name="Line 33"/>
            <p:cNvSpPr>
              <a:spLocks noChangeShapeType="1"/>
            </p:cNvSpPr>
            <p:nvPr/>
          </p:nvSpPr>
          <p:spPr bwMode="auto">
            <a:xfrm flipH="1">
              <a:off x="3931" y="2452"/>
              <a:ext cx="68"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38" name="Line 34"/>
            <p:cNvSpPr>
              <a:spLocks noChangeShapeType="1"/>
            </p:cNvSpPr>
            <p:nvPr/>
          </p:nvSpPr>
          <p:spPr bwMode="auto">
            <a:xfrm flipH="1">
              <a:off x="3736" y="2452"/>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39" name="Line 35"/>
            <p:cNvSpPr>
              <a:spLocks noChangeShapeType="1"/>
            </p:cNvSpPr>
            <p:nvPr/>
          </p:nvSpPr>
          <p:spPr bwMode="auto">
            <a:xfrm flipH="1">
              <a:off x="3365" y="2447"/>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40" name="Line 36"/>
            <p:cNvSpPr>
              <a:spLocks noChangeShapeType="1"/>
            </p:cNvSpPr>
            <p:nvPr/>
          </p:nvSpPr>
          <p:spPr bwMode="auto">
            <a:xfrm flipH="1">
              <a:off x="4145" y="2441"/>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41" name="Line 37"/>
            <p:cNvSpPr>
              <a:spLocks noChangeShapeType="1"/>
            </p:cNvSpPr>
            <p:nvPr/>
          </p:nvSpPr>
          <p:spPr bwMode="auto">
            <a:xfrm flipH="1">
              <a:off x="3188" y="2452"/>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42" name="Line 38"/>
            <p:cNvSpPr>
              <a:spLocks noChangeShapeType="1"/>
            </p:cNvSpPr>
            <p:nvPr/>
          </p:nvSpPr>
          <p:spPr bwMode="auto">
            <a:xfrm flipH="1">
              <a:off x="3535" y="2452"/>
              <a:ext cx="74"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43" name="Line 39"/>
            <p:cNvSpPr>
              <a:spLocks noChangeShapeType="1"/>
            </p:cNvSpPr>
            <p:nvPr/>
          </p:nvSpPr>
          <p:spPr bwMode="auto">
            <a:xfrm flipH="1">
              <a:off x="3035" y="2452"/>
              <a:ext cx="74"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44" name="Line 40"/>
            <p:cNvSpPr>
              <a:spLocks noChangeShapeType="1"/>
            </p:cNvSpPr>
            <p:nvPr/>
          </p:nvSpPr>
          <p:spPr bwMode="auto">
            <a:xfrm rot="-5400000">
              <a:off x="4565" y="415"/>
              <a:ext cx="0" cy="7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Text Box 41"/>
            <p:cNvSpPr txBox="1">
              <a:spLocks noChangeArrowheads="1"/>
            </p:cNvSpPr>
            <p:nvPr/>
          </p:nvSpPr>
          <p:spPr bwMode="auto">
            <a:xfrm>
              <a:off x="4985" y="961"/>
              <a:ext cx="22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400">
                  <a:solidFill>
                    <a:srgbClr val="000000"/>
                  </a:solidFill>
                  <a:latin typeface="Times New Roman" panose="02020603050405020304" pitchFamily="18" charset="0"/>
                </a:rPr>
                <a:t>C</a:t>
              </a:r>
            </a:p>
          </p:txBody>
        </p:sp>
        <p:sp>
          <p:nvSpPr>
            <p:cNvPr id="43046" name="Text Box 42"/>
            <p:cNvSpPr txBox="1">
              <a:spLocks noChangeArrowheads="1"/>
            </p:cNvSpPr>
            <p:nvPr/>
          </p:nvSpPr>
          <p:spPr bwMode="auto">
            <a:xfrm>
              <a:off x="4979" y="651"/>
              <a:ext cx="19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a:solidFill>
                    <a:srgbClr val="000000"/>
                  </a:solidFill>
                  <a:latin typeface="Times New Roman" panose="02020603050405020304" pitchFamily="18" charset="0"/>
                </a:rPr>
                <a:t>A</a:t>
              </a:r>
            </a:p>
          </p:txBody>
        </p:sp>
        <p:sp>
          <p:nvSpPr>
            <p:cNvPr id="43047" name="Text Box 43"/>
            <p:cNvSpPr txBox="1">
              <a:spLocks noChangeArrowheads="1"/>
            </p:cNvSpPr>
            <p:nvPr/>
          </p:nvSpPr>
          <p:spPr bwMode="auto">
            <a:xfrm>
              <a:off x="4979" y="807"/>
              <a:ext cx="21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400">
                  <a:solidFill>
                    <a:srgbClr val="000000"/>
                  </a:solidFill>
                  <a:latin typeface="Times New Roman" panose="02020603050405020304" pitchFamily="18" charset="0"/>
                </a:rPr>
                <a:t>B</a:t>
              </a:r>
            </a:p>
          </p:txBody>
        </p:sp>
        <p:sp>
          <p:nvSpPr>
            <p:cNvPr id="43048" name="Oval 44"/>
            <p:cNvSpPr>
              <a:spLocks noChangeArrowheads="1"/>
            </p:cNvSpPr>
            <p:nvPr/>
          </p:nvSpPr>
          <p:spPr bwMode="auto">
            <a:xfrm>
              <a:off x="4949" y="1068"/>
              <a:ext cx="47" cy="41"/>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49" name="Oval 45"/>
            <p:cNvSpPr>
              <a:spLocks noChangeArrowheads="1"/>
            </p:cNvSpPr>
            <p:nvPr/>
          </p:nvSpPr>
          <p:spPr bwMode="auto">
            <a:xfrm>
              <a:off x="4949" y="927"/>
              <a:ext cx="47" cy="41"/>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50" name="Oval 46"/>
            <p:cNvSpPr>
              <a:spLocks noChangeArrowheads="1"/>
            </p:cNvSpPr>
            <p:nvPr/>
          </p:nvSpPr>
          <p:spPr bwMode="auto">
            <a:xfrm>
              <a:off x="4949" y="797"/>
              <a:ext cx="47" cy="4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51" name="Freeform 47"/>
            <p:cNvSpPr>
              <a:spLocks/>
            </p:cNvSpPr>
            <p:nvPr/>
          </p:nvSpPr>
          <p:spPr bwMode="auto">
            <a:xfrm>
              <a:off x="4380" y="2106"/>
              <a:ext cx="75" cy="120"/>
            </a:xfrm>
            <a:custGeom>
              <a:avLst/>
              <a:gdLst>
                <a:gd name="T0" fmla="*/ 0 w 140"/>
                <a:gd name="T1" fmla="*/ 0 h 198"/>
                <a:gd name="T2" fmla="*/ 64 w 140"/>
                <a:gd name="T3" fmla="*/ 36 h 198"/>
                <a:gd name="T4" fmla="*/ 64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2" name="Freeform 48"/>
            <p:cNvSpPr>
              <a:spLocks/>
            </p:cNvSpPr>
            <p:nvPr/>
          </p:nvSpPr>
          <p:spPr bwMode="auto">
            <a:xfrm>
              <a:off x="4534" y="2106"/>
              <a:ext cx="73" cy="120"/>
            </a:xfrm>
            <a:custGeom>
              <a:avLst/>
              <a:gdLst>
                <a:gd name="T0" fmla="*/ 0 w 140"/>
                <a:gd name="T1" fmla="*/ 0 h 198"/>
                <a:gd name="T2" fmla="*/ 63 w 140"/>
                <a:gd name="T3" fmla="*/ 36 h 198"/>
                <a:gd name="T4" fmla="*/ 63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3" name="Freeform 49"/>
            <p:cNvSpPr>
              <a:spLocks/>
            </p:cNvSpPr>
            <p:nvPr/>
          </p:nvSpPr>
          <p:spPr bwMode="auto">
            <a:xfrm>
              <a:off x="4534" y="1997"/>
              <a:ext cx="73" cy="119"/>
            </a:xfrm>
            <a:custGeom>
              <a:avLst/>
              <a:gdLst>
                <a:gd name="T0" fmla="*/ 0 w 140"/>
                <a:gd name="T1" fmla="*/ 0 h 198"/>
                <a:gd name="T2" fmla="*/ 63 w 140"/>
                <a:gd name="T3" fmla="*/ 36 h 198"/>
                <a:gd name="T4" fmla="*/ 63 w 140"/>
                <a:gd name="T5" fmla="*/ 87 h 198"/>
                <a:gd name="T6" fmla="*/ 0 w 140"/>
                <a:gd name="T7" fmla="*/ 11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4" name="Freeform 50"/>
            <p:cNvSpPr>
              <a:spLocks/>
            </p:cNvSpPr>
            <p:nvPr/>
          </p:nvSpPr>
          <p:spPr bwMode="auto">
            <a:xfrm>
              <a:off x="4676" y="2103"/>
              <a:ext cx="74" cy="120"/>
            </a:xfrm>
            <a:custGeom>
              <a:avLst/>
              <a:gdLst>
                <a:gd name="T0" fmla="*/ 0 w 140"/>
                <a:gd name="T1" fmla="*/ 0 h 198"/>
                <a:gd name="T2" fmla="*/ 63 w 140"/>
                <a:gd name="T3" fmla="*/ 36 h 198"/>
                <a:gd name="T4" fmla="*/ 63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5" name="Freeform 51"/>
            <p:cNvSpPr>
              <a:spLocks/>
            </p:cNvSpPr>
            <p:nvPr/>
          </p:nvSpPr>
          <p:spPr bwMode="auto">
            <a:xfrm>
              <a:off x="4676" y="1989"/>
              <a:ext cx="74" cy="120"/>
            </a:xfrm>
            <a:custGeom>
              <a:avLst/>
              <a:gdLst>
                <a:gd name="T0" fmla="*/ 0 w 140"/>
                <a:gd name="T1" fmla="*/ 0 h 198"/>
                <a:gd name="T2" fmla="*/ 63 w 140"/>
                <a:gd name="T3" fmla="*/ 36 h 198"/>
                <a:gd name="T4" fmla="*/ 63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6" name="Line 52"/>
            <p:cNvSpPr>
              <a:spLocks noChangeShapeType="1"/>
            </p:cNvSpPr>
            <p:nvPr/>
          </p:nvSpPr>
          <p:spPr bwMode="auto">
            <a:xfrm flipV="1">
              <a:off x="4386" y="2225"/>
              <a:ext cx="29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3057" name="Group 53"/>
            <p:cNvGrpSpPr>
              <a:grpSpLocks/>
            </p:cNvGrpSpPr>
            <p:nvPr/>
          </p:nvGrpSpPr>
          <p:grpSpPr bwMode="auto">
            <a:xfrm>
              <a:off x="4236" y="1892"/>
              <a:ext cx="658" cy="548"/>
              <a:chOff x="1602" y="3090"/>
              <a:chExt cx="414" cy="432"/>
            </a:xfrm>
          </p:grpSpPr>
          <p:sp>
            <p:nvSpPr>
              <p:cNvPr id="43091" name="Oval 54"/>
              <p:cNvSpPr>
                <a:spLocks noChangeArrowheads="1"/>
              </p:cNvSpPr>
              <p:nvPr/>
            </p:nvSpPr>
            <p:spPr bwMode="auto">
              <a:xfrm>
                <a:off x="1620" y="3090"/>
                <a:ext cx="366" cy="35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92" name="Line 55"/>
              <p:cNvSpPr>
                <a:spLocks noChangeShapeType="1"/>
              </p:cNvSpPr>
              <p:nvPr/>
            </p:nvSpPr>
            <p:spPr bwMode="auto">
              <a:xfrm flipH="1">
                <a:off x="1638"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3" name="Line 56"/>
              <p:cNvSpPr>
                <a:spLocks noChangeShapeType="1"/>
              </p:cNvSpPr>
              <p:nvPr/>
            </p:nvSpPr>
            <p:spPr bwMode="auto">
              <a:xfrm>
                <a:off x="1926"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4" name="Line 57"/>
              <p:cNvSpPr>
                <a:spLocks noChangeShapeType="1"/>
              </p:cNvSpPr>
              <p:nvPr/>
            </p:nvSpPr>
            <p:spPr bwMode="auto">
              <a:xfrm>
                <a:off x="1602" y="3462"/>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5" name="Line 58"/>
              <p:cNvSpPr>
                <a:spLocks noChangeShapeType="1"/>
              </p:cNvSpPr>
              <p:nvPr/>
            </p:nvSpPr>
            <p:spPr bwMode="auto">
              <a:xfrm>
                <a:off x="1602" y="3456"/>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6" name="Line 59"/>
              <p:cNvSpPr>
                <a:spLocks noChangeShapeType="1"/>
              </p:cNvSpPr>
              <p:nvPr/>
            </p:nvSpPr>
            <p:spPr bwMode="auto">
              <a:xfrm>
                <a:off x="2004" y="3462"/>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7" name="Line 60"/>
              <p:cNvSpPr>
                <a:spLocks noChangeShapeType="1"/>
              </p:cNvSpPr>
              <p:nvPr/>
            </p:nvSpPr>
            <p:spPr bwMode="auto">
              <a:xfrm>
                <a:off x="1602" y="3510"/>
                <a:ext cx="4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58" name="Line 61"/>
            <p:cNvSpPr>
              <a:spLocks noChangeShapeType="1"/>
            </p:cNvSpPr>
            <p:nvPr/>
          </p:nvSpPr>
          <p:spPr bwMode="auto">
            <a:xfrm flipH="1" flipV="1">
              <a:off x="3315" y="947"/>
              <a:ext cx="0" cy="164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9" name="Rectangle 62"/>
            <p:cNvSpPr>
              <a:spLocks noChangeArrowheads="1"/>
            </p:cNvSpPr>
            <p:nvPr/>
          </p:nvSpPr>
          <p:spPr bwMode="auto">
            <a:xfrm>
              <a:off x="3291" y="2592"/>
              <a:ext cx="49" cy="12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60" name="Line 63"/>
            <p:cNvSpPr>
              <a:spLocks noChangeShapeType="1"/>
            </p:cNvSpPr>
            <p:nvPr/>
          </p:nvSpPr>
          <p:spPr bwMode="auto">
            <a:xfrm>
              <a:off x="3289" y="2709"/>
              <a:ext cx="23" cy="7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1" name="Line 64"/>
            <p:cNvSpPr>
              <a:spLocks noChangeShapeType="1"/>
            </p:cNvSpPr>
            <p:nvPr/>
          </p:nvSpPr>
          <p:spPr bwMode="auto">
            <a:xfrm flipH="1">
              <a:off x="3315" y="2709"/>
              <a:ext cx="25" cy="7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2" name="Oval 65"/>
            <p:cNvSpPr>
              <a:spLocks noChangeArrowheads="1"/>
            </p:cNvSpPr>
            <p:nvPr/>
          </p:nvSpPr>
          <p:spPr bwMode="auto">
            <a:xfrm>
              <a:off x="4339" y="2274"/>
              <a:ext cx="48" cy="40"/>
            </a:xfrm>
            <a:prstGeom prst="ellipse">
              <a:avLst/>
            </a:prstGeom>
            <a:solidFill>
              <a:srgbClr val="FFFF66"/>
            </a:solidFill>
            <a:ln w="127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63" name="Line 66"/>
            <p:cNvSpPr>
              <a:spLocks noChangeShapeType="1"/>
            </p:cNvSpPr>
            <p:nvPr/>
          </p:nvSpPr>
          <p:spPr bwMode="auto">
            <a:xfrm flipV="1">
              <a:off x="3992" y="1271"/>
              <a:ext cx="0" cy="10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4" name="Line 67"/>
            <p:cNvSpPr>
              <a:spLocks noChangeShapeType="1"/>
            </p:cNvSpPr>
            <p:nvPr/>
          </p:nvSpPr>
          <p:spPr bwMode="auto">
            <a:xfrm flipH="1">
              <a:off x="3310" y="947"/>
              <a:ext cx="15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5" name="Line 68"/>
            <p:cNvSpPr>
              <a:spLocks noChangeShapeType="1"/>
            </p:cNvSpPr>
            <p:nvPr/>
          </p:nvSpPr>
          <p:spPr bwMode="auto">
            <a:xfrm flipH="1">
              <a:off x="4315" y="2441"/>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66" name="Line 69"/>
            <p:cNvSpPr>
              <a:spLocks noChangeShapeType="1"/>
            </p:cNvSpPr>
            <p:nvPr/>
          </p:nvSpPr>
          <p:spPr bwMode="auto">
            <a:xfrm flipH="1">
              <a:off x="4486" y="2447"/>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67" name="Line 70"/>
            <p:cNvSpPr>
              <a:spLocks noChangeShapeType="1"/>
            </p:cNvSpPr>
            <p:nvPr/>
          </p:nvSpPr>
          <p:spPr bwMode="auto">
            <a:xfrm flipH="1">
              <a:off x="4674" y="2441"/>
              <a:ext cx="73"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68" name="Line 71"/>
            <p:cNvSpPr>
              <a:spLocks noChangeShapeType="1"/>
            </p:cNvSpPr>
            <p:nvPr/>
          </p:nvSpPr>
          <p:spPr bwMode="auto">
            <a:xfrm flipH="1">
              <a:off x="4858" y="2447"/>
              <a:ext cx="72"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69" name="Line 72"/>
            <p:cNvSpPr>
              <a:spLocks noChangeShapeType="1"/>
            </p:cNvSpPr>
            <p:nvPr/>
          </p:nvSpPr>
          <p:spPr bwMode="auto">
            <a:xfrm flipH="1">
              <a:off x="5046" y="2447"/>
              <a:ext cx="73"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70" name="Line 73"/>
            <p:cNvSpPr>
              <a:spLocks noChangeShapeType="1"/>
            </p:cNvSpPr>
            <p:nvPr/>
          </p:nvSpPr>
          <p:spPr bwMode="auto">
            <a:xfrm flipH="1">
              <a:off x="5254" y="2441"/>
              <a:ext cx="72" cy="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071" name="Line 74"/>
            <p:cNvSpPr>
              <a:spLocks noChangeShapeType="1"/>
            </p:cNvSpPr>
            <p:nvPr/>
          </p:nvSpPr>
          <p:spPr bwMode="auto">
            <a:xfrm>
              <a:off x="3310" y="1265"/>
              <a:ext cx="164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2" name="Oval 75"/>
            <p:cNvSpPr>
              <a:spLocks noChangeArrowheads="1"/>
            </p:cNvSpPr>
            <p:nvPr/>
          </p:nvSpPr>
          <p:spPr bwMode="auto">
            <a:xfrm>
              <a:off x="4955" y="1245"/>
              <a:ext cx="47" cy="4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73" name="Oval 76"/>
            <p:cNvSpPr>
              <a:spLocks noChangeArrowheads="1"/>
            </p:cNvSpPr>
            <p:nvPr/>
          </p:nvSpPr>
          <p:spPr bwMode="auto">
            <a:xfrm>
              <a:off x="3431" y="926"/>
              <a:ext cx="56" cy="41"/>
            </a:xfrm>
            <a:prstGeom prst="ellipse">
              <a:avLst/>
            </a:prstGeom>
            <a:solidFill>
              <a:srgbClr val="000000"/>
            </a:solidFill>
            <a:ln w="127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74" name="Oval 77"/>
            <p:cNvSpPr>
              <a:spLocks noChangeArrowheads="1"/>
            </p:cNvSpPr>
            <p:nvPr/>
          </p:nvSpPr>
          <p:spPr bwMode="auto">
            <a:xfrm>
              <a:off x="3967" y="1244"/>
              <a:ext cx="56" cy="42"/>
            </a:xfrm>
            <a:prstGeom prst="ellipse">
              <a:avLst/>
            </a:prstGeom>
            <a:solidFill>
              <a:srgbClr val="000000"/>
            </a:solidFill>
            <a:ln w="127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75" name="Text Box 78"/>
            <p:cNvSpPr txBox="1">
              <a:spLocks noChangeArrowheads="1"/>
            </p:cNvSpPr>
            <p:nvPr/>
          </p:nvSpPr>
          <p:spPr bwMode="auto">
            <a:xfrm>
              <a:off x="3318" y="2516"/>
              <a:ext cx="47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a:solidFill>
                    <a:srgbClr val="000000"/>
                  </a:solidFill>
                  <a:latin typeface="Times New Roman" panose="02020603050405020304" pitchFamily="18" charset="0"/>
                </a:rPr>
                <a:t>R</a:t>
              </a:r>
              <a:r>
                <a:rPr kumimoji="1" lang="en-US" altLang="zh-CN" sz="2800" baseline="-25000">
                  <a:solidFill>
                    <a:srgbClr val="000000"/>
                  </a:solidFill>
                  <a:latin typeface="Times New Roman" panose="02020603050405020304" pitchFamily="18" charset="0"/>
                </a:rPr>
                <a:t>G</a:t>
              </a:r>
              <a:endParaRPr kumimoji="1" lang="en-US" altLang="zh-CN" sz="2800">
                <a:solidFill>
                  <a:srgbClr val="000000"/>
                </a:solidFill>
                <a:latin typeface="Times New Roman" panose="02020603050405020304" pitchFamily="18" charset="0"/>
              </a:endParaRPr>
            </a:p>
          </p:txBody>
        </p:sp>
        <p:sp>
          <p:nvSpPr>
            <p:cNvPr id="43076" name="Text Box 79"/>
            <p:cNvSpPr txBox="1">
              <a:spLocks noChangeArrowheads="1"/>
            </p:cNvSpPr>
            <p:nvPr/>
          </p:nvSpPr>
          <p:spPr bwMode="auto">
            <a:xfrm>
              <a:off x="4998" y="1120"/>
              <a:ext cx="21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400">
                  <a:solidFill>
                    <a:srgbClr val="000000"/>
                  </a:solidFill>
                  <a:latin typeface="Times New Roman" panose="02020603050405020304" pitchFamily="18" charset="0"/>
                </a:rPr>
                <a:t>N</a:t>
              </a:r>
            </a:p>
          </p:txBody>
        </p:sp>
        <p:sp>
          <p:nvSpPr>
            <p:cNvPr id="43077" name="Rectangle 80"/>
            <p:cNvSpPr>
              <a:spLocks noChangeArrowheads="1"/>
            </p:cNvSpPr>
            <p:nvPr/>
          </p:nvSpPr>
          <p:spPr bwMode="auto">
            <a:xfrm>
              <a:off x="4660" y="1344"/>
              <a:ext cx="73" cy="16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3078" name="Line 81"/>
            <p:cNvSpPr>
              <a:spLocks noChangeShapeType="1"/>
            </p:cNvSpPr>
            <p:nvPr/>
          </p:nvSpPr>
          <p:spPr bwMode="auto">
            <a:xfrm>
              <a:off x="4694" y="1498"/>
              <a:ext cx="0" cy="49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9" name="Line 82"/>
            <p:cNvSpPr>
              <a:spLocks noChangeShapeType="1"/>
            </p:cNvSpPr>
            <p:nvPr/>
          </p:nvSpPr>
          <p:spPr bwMode="auto">
            <a:xfrm flipV="1">
              <a:off x="4694" y="827"/>
              <a:ext cx="0" cy="7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0" name="Oval 83"/>
            <p:cNvSpPr>
              <a:spLocks noChangeArrowheads="1"/>
            </p:cNvSpPr>
            <p:nvPr/>
          </p:nvSpPr>
          <p:spPr bwMode="auto">
            <a:xfrm>
              <a:off x="4664" y="797"/>
              <a:ext cx="36" cy="39"/>
            </a:xfrm>
            <a:prstGeom prst="ellipse">
              <a:avLst/>
            </a:prstGeom>
            <a:solidFill>
              <a:srgbClr val="0000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81" name="Rectangle 84"/>
            <p:cNvSpPr>
              <a:spLocks noChangeArrowheads="1"/>
            </p:cNvSpPr>
            <p:nvPr/>
          </p:nvSpPr>
          <p:spPr bwMode="auto">
            <a:xfrm>
              <a:off x="4503" y="1349"/>
              <a:ext cx="75" cy="16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3082" name="Line 85"/>
            <p:cNvSpPr>
              <a:spLocks noChangeShapeType="1"/>
            </p:cNvSpPr>
            <p:nvPr/>
          </p:nvSpPr>
          <p:spPr bwMode="auto">
            <a:xfrm>
              <a:off x="4541" y="1510"/>
              <a:ext cx="0" cy="5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3" name="Line 86"/>
            <p:cNvSpPr>
              <a:spLocks noChangeShapeType="1"/>
            </p:cNvSpPr>
            <p:nvPr/>
          </p:nvSpPr>
          <p:spPr bwMode="auto">
            <a:xfrm flipV="1">
              <a:off x="4541" y="963"/>
              <a:ext cx="0" cy="6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4" name="Oval 87"/>
            <p:cNvSpPr>
              <a:spLocks noChangeArrowheads="1"/>
            </p:cNvSpPr>
            <p:nvPr/>
          </p:nvSpPr>
          <p:spPr bwMode="auto">
            <a:xfrm>
              <a:off x="4522" y="933"/>
              <a:ext cx="48" cy="50"/>
            </a:xfrm>
            <a:prstGeom prst="ellipse">
              <a:avLst/>
            </a:prstGeom>
            <a:solidFill>
              <a:srgbClr val="000000"/>
            </a:solidFill>
            <a:ln w="38100">
              <a:solidFill>
                <a:srgbClr val="000000"/>
              </a:solidFill>
              <a:round/>
              <a:headEnd/>
              <a:tailEnd/>
            </a:ln>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85" name="Line 88"/>
            <p:cNvSpPr>
              <a:spLocks noChangeShapeType="1"/>
            </p:cNvSpPr>
            <p:nvPr/>
          </p:nvSpPr>
          <p:spPr bwMode="auto">
            <a:xfrm flipH="1" flipV="1">
              <a:off x="4382" y="1111"/>
              <a:ext cx="5" cy="4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6" name="Rectangle 89"/>
            <p:cNvSpPr>
              <a:spLocks noChangeArrowheads="1"/>
            </p:cNvSpPr>
            <p:nvPr/>
          </p:nvSpPr>
          <p:spPr bwMode="auto">
            <a:xfrm>
              <a:off x="4339" y="1349"/>
              <a:ext cx="85" cy="16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800">
                <a:solidFill>
                  <a:srgbClr val="000000"/>
                </a:solidFill>
                <a:latin typeface="Times New Roman" panose="02020603050405020304" pitchFamily="18" charset="0"/>
              </a:endParaRPr>
            </a:p>
          </p:txBody>
        </p:sp>
        <p:sp>
          <p:nvSpPr>
            <p:cNvPr id="43087" name="Line 90"/>
            <p:cNvSpPr>
              <a:spLocks noChangeShapeType="1"/>
            </p:cNvSpPr>
            <p:nvPr/>
          </p:nvSpPr>
          <p:spPr bwMode="auto">
            <a:xfrm flipH="1">
              <a:off x="4382" y="1510"/>
              <a:ext cx="0" cy="5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8" name="Oval 91"/>
            <p:cNvSpPr>
              <a:spLocks noChangeArrowheads="1"/>
            </p:cNvSpPr>
            <p:nvPr/>
          </p:nvSpPr>
          <p:spPr bwMode="auto">
            <a:xfrm>
              <a:off x="4362" y="1073"/>
              <a:ext cx="41" cy="40"/>
            </a:xfrm>
            <a:prstGeom prst="ellipse">
              <a:avLst/>
            </a:prstGeom>
            <a:solidFill>
              <a:srgbClr val="0000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89" name="Text Box 92"/>
            <p:cNvSpPr txBox="1">
              <a:spLocks noChangeArrowheads="1"/>
            </p:cNvSpPr>
            <p:nvPr/>
          </p:nvSpPr>
          <p:spPr bwMode="auto">
            <a:xfrm>
              <a:off x="4265" y="2526"/>
              <a:ext cx="12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endParaRPr kumimoji="1" lang="zh-CN" altLang="zh-CN" sz="2800">
                <a:solidFill>
                  <a:srgbClr val="000000"/>
                </a:solidFill>
                <a:latin typeface="Times New Roman" panose="02020603050405020304" pitchFamily="18" charset="0"/>
              </a:endParaRPr>
            </a:p>
          </p:txBody>
        </p:sp>
        <p:sp>
          <p:nvSpPr>
            <p:cNvPr id="43090" name="Line 93"/>
            <p:cNvSpPr>
              <a:spLocks noChangeShapeType="1"/>
            </p:cNvSpPr>
            <p:nvPr/>
          </p:nvSpPr>
          <p:spPr bwMode="auto">
            <a:xfrm>
              <a:off x="4003" y="2297"/>
              <a:ext cx="38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3630" name="Rectangle 94"/>
          <p:cNvSpPr>
            <a:spLocks noChangeArrowheads="1"/>
          </p:cNvSpPr>
          <p:nvPr/>
        </p:nvSpPr>
        <p:spPr bwMode="auto">
          <a:xfrm>
            <a:off x="7385050" y="3908425"/>
            <a:ext cx="304800" cy="457200"/>
          </a:xfrm>
          <a:prstGeom prst="rect">
            <a:avLst/>
          </a:prstGeom>
          <a:solidFill>
            <a:srgbClr val="F6FA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015" name="Rectangle 101"/>
          <p:cNvSpPr>
            <a:spLocks noChangeArrowheads="1"/>
          </p:cNvSpPr>
          <p:nvPr/>
        </p:nvSpPr>
        <p:spPr bwMode="auto">
          <a:xfrm>
            <a:off x="323850" y="214313"/>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安全技术</a:t>
            </a:r>
          </a:p>
        </p:txBody>
      </p:sp>
      <p:sp>
        <p:nvSpPr>
          <p:cNvPr id="193638" name="Rectangle 102"/>
          <p:cNvSpPr>
            <a:spLocks noChangeArrowheads="1"/>
          </p:cNvSpPr>
          <p:nvPr/>
        </p:nvSpPr>
        <p:spPr bwMode="auto">
          <a:xfrm>
            <a:off x="466725" y="2492375"/>
            <a:ext cx="4752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solidFill>
                  <a:schemeClr val="tx2"/>
                </a:solidFill>
                <a:latin typeface="宋体" panose="02010600030101010101" pitchFamily="2" charset="-122"/>
              </a:rPr>
              <a:t>（用于中性点接地系统，现普遍为</a:t>
            </a:r>
            <a:r>
              <a:rPr kumimoji="1" lang="zh-CN" altLang="en-US" sz="2400">
                <a:solidFill>
                  <a:srgbClr val="000099"/>
                </a:solidFill>
                <a:latin typeface="宋体" panose="02010600030101010101" pitchFamily="2" charset="-122"/>
              </a:rPr>
              <a:t> </a:t>
            </a:r>
            <a:r>
              <a:rPr kumimoji="1" lang="en-US" altLang="zh-CN" sz="2400">
                <a:solidFill>
                  <a:srgbClr val="000099"/>
                </a:solidFill>
                <a:latin typeface="宋体" panose="02010600030101010101" pitchFamily="2" charset="-122"/>
              </a:rPr>
              <a:t>380V / 220V </a:t>
            </a:r>
            <a:r>
              <a:rPr kumimoji="1" lang="zh-CN" altLang="en-US" sz="2400">
                <a:solidFill>
                  <a:srgbClr val="000099"/>
                </a:solidFill>
                <a:latin typeface="宋体" panose="02010600030101010101" pitchFamily="2" charset="-122"/>
              </a:rPr>
              <a:t>三相四线制系统）</a:t>
            </a:r>
          </a:p>
        </p:txBody>
      </p:sp>
      <p:pic>
        <p:nvPicPr>
          <p:cNvPr id="3"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7904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3539"/>
                                        </p:tgtEl>
                                        <p:attrNameLst>
                                          <p:attrName>style.visibility</p:attrName>
                                        </p:attrNameLst>
                                      </p:cBhvr>
                                      <p:to>
                                        <p:strVal val="visible"/>
                                      </p:to>
                                    </p:set>
                                    <p:animEffect transition="in" filter="wipe(left)">
                                      <p:cBhvr>
                                        <p:cTn id="11" dur="500"/>
                                        <p:tgtEl>
                                          <p:spTgt spid="193539"/>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93638"/>
                                        </p:tgtEl>
                                        <p:attrNameLst>
                                          <p:attrName>style.visibility</p:attrName>
                                        </p:attrNameLst>
                                      </p:cBhvr>
                                      <p:to>
                                        <p:strVal val="visible"/>
                                      </p:to>
                                    </p:set>
                                    <p:animEffect transition="in" filter="wipe(left)">
                                      <p:cBhvr>
                                        <p:cTn id="15" dur="500"/>
                                        <p:tgtEl>
                                          <p:spTgt spid="19363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ox(ou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3540"/>
                                        </p:tgtEl>
                                        <p:attrNameLst>
                                          <p:attrName>style.visibility</p:attrName>
                                        </p:attrNameLst>
                                      </p:cBhvr>
                                      <p:to>
                                        <p:strVal val="visible"/>
                                      </p:to>
                                    </p:set>
                                    <p:animEffect transition="in" filter="wipe(up)">
                                      <p:cBhvr>
                                        <p:cTn id="25" dur="500"/>
                                        <p:tgtEl>
                                          <p:spTgt spid="1935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193630"/>
                                        </p:tgtEl>
                                        <p:attrNameLst>
                                          <p:attrName>style.visibility</p:attrName>
                                        </p:attrNameLst>
                                      </p:cBhvr>
                                      <p:to>
                                        <p:strVal val="visible"/>
                                      </p:to>
                                    </p:set>
                                    <p:animEffect transition="in" filter="box(in)">
                                      <p:cBhvr>
                                        <p:cTn id="34" dur="500"/>
                                        <p:tgtEl>
                                          <p:spTgt spid="1936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3"/>
                </p:tgtEl>
              </p:cMediaNode>
            </p:audio>
          </p:childTnLst>
        </p:cTn>
      </p:par>
    </p:tnLst>
    <p:bldLst>
      <p:bldP spid="193539" grpId="0" autoUpdateAnimBg="0"/>
      <p:bldP spid="193540" grpId="0" autoUpdateAnimBg="0"/>
      <p:bldP spid="193630" grpId="0" animBg="1"/>
      <p:bldP spid="1936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ChangeArrowheads="1"/>
          </p:cNvSpPr>
          <p:nvPr/>
        </p:nvSpPr>
        <p:spPr bwMode="auto">
          <a:xfrm>
            <a:off x="395288" y="333375"/>
            <a:ext cx="7793037"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安全技术</a:t>
            </a:r>
          </a:p>
        </p:txBody>
      </p:sp>
      <p:sp>
        <p:nvSpPr>
          <p:cNvPr id="198661" name="Text Box 5"/>
          <p:cNvSpPr txBox="1">
            <a:spLocks noChangeArrowheads="1"/>
          </p:cNvSpPr>
          <p:nvPr/>
        </p:nvSpPr>
        <p:spPr bwMode="auto">
          <a:xfrm>
            <a:off x="539750" y="2051050"/>
            <a:ext cx="4968875" cy="850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Times New Roman" panose="02020603050405020304" pitchFamily="18" charset="0"/>
              </a:rPr>
              <a:t>对中性点接地系统：不允许采用接地保护，只能采用接零保护</a:t>
            </a:r>
          </a:p>
        </p:txBody>
      </p:sp>
      <p:sp>
        <p:nvSpPr>
          <p:cNvPr id="198769" name="Rectangle 113"/>
          <p:cNvSpPr>
            <a:spLocks noChangeArrowheads="1"/>
          </p:cNvSpPr>
          <p:nvPr/>
        </p:nvSpPr>
        <p:spPr bwMode="auto">
          <a:xfrm>
            <a:off x="539750" y="3573463"/>
            <a:ext cx="4679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zh-CN" altLang="en-US" sz="2400"/>
              <a:t>若采用接地保护，假设</a:t>
            </a:r>
            <a:r>
              <a:rPr lang="en-US" altLang="zh-CN" sz="2400"/>
              <a:t>C</a:t>
            </a:r>
            <a:r>
              <a:rPr lang="zh-CN" altLang="en-US" sz="2400"/>
              <a:t>相绝缘损坏碰壳时，接地电流：</a:t>
            </a:r>
          </a:p>
        </p:txBody>
      </p:sp>
      <p:graphicFrame>
        <p:nvGraphicFramePr>
          <p:cNvPr id="198770" name="Object 114"/>
          <p:cNvGraphicFramePr>
            <a:graphicFrameLocks noGrp="1" noChangeAspect="1"/>
          </p:cNvGraphicFramePr>
          <p:nvPr>
            <p:ph/>
          </p:nvPr>
        </p:nvGraphicFramePr>
        <p:xfrm>
          <a:off x="755650" y="4508500"/>
          <a:ext cx="3465513" cy="812800"/>
        </p:xfrm>
        <a:graphic>
          <a:graphicData uri="http://schemas.openxmlformats.org/presentationml/2006/ole">
            <mc:AlternateContent xmlns:mc="http://schemas.openxmlformats.org/markup-compatibility/2006">
              <mc:Choice xmlns:v="urn:schemas-microsoft-com:vml" Requires="v">
                <p:oleObj spid="_x0000_s45199" name="公式" r:id="rId5" imgW="1835113" imgH="425355" progId="Equation.3">
                  <p:embed/>
                </p:oleObj>
              </mc:Choice>
              <mc:Fallback>
                <p:oleObj name="公式" r:id="rId5" imgW="1835113" imgH="425355" progId="Equation.3">
                  <p:embed/>
                  <p:pic>
                    <p:nvPicPr>
                      <p:cNvPr id="0" name="Object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4508500"/>
                        <a:ext cx="34655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062" name="Group 450"/>
          <p:cNvGrpSpPr>
            <a:grpSpLocks/>
          </p:cNvGrpSpPr>
          <p:nvPr/>
        </p:nvGrpSpPr>
        <p:grpSpPr bwMode="auto">
          <a:xfrm>
            <a:off x="5257800" y="2079625"/>
            <a:ext cx="3886200" cy="3870325"/>
            <a:chOff x="3312" y="1310"/>
            <a:chExt cx="2448" cy="2438"/>
          </a:xfrm>
        </p:grpSpPr>
        <p:sp>
          <p:nvSpPr>
            <p:cNvPr id="45065" name="Line 331"/>
            <p:cNvSpPr>
              <a:spLocks noChangeShapeType="1"/>
            </p:cNvSpPr>
            <p:nvPr/>
          </p:nvSpPr>
          <p:spPr bwMode="auto">
            <a:xfrm flipV="1">
              <a:off x="3330" y="3046"/>
              <a:ext cx="238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66" name="Line 333"/>
            <p:cNvSpPr>
              <a:spLocks noChangeShapeType="1"/>
            </p:cNvSpPr>
            <p:nvPr/>
          </p:nvSpPr>
          <p:spPr bwMode="auto">
            <a:xfrm rot="5400000" flipV="1">
              <a:off x="4821" y="1260"/>
              <a:ext cx="0" cy="7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7" name="Line 334"/>
            <p:cNvSpPr>
              <a:spLocks noChangeShapeType="1"/>
            </p:cNvSpPr>
            <p:nvPr/>
          </p:nvSpPr>
          <p:spPr bwMode="auto">
            <a:xfrm>
              <a:off x="3732" y="1467"/>
              <a:ext cx="0" cy="3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68" name="Freeform 335"/>
            <p:cNvSpPr>
              <a:spLocks/>
            </p:cNvSpPr>
            <p:nvPr/>
          </p:nvSpPr>
          <p:spPr bwMode="auto">
            <a:xfrm rot="-5400000">
              <a:off x="4108" y="155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69" name="Freeform 336"/>
            <p:cNvSpPr>
              <a:spLocks/>
            </p:cNvSpPr>
            <p:nvPr/>
          </p:nvSpPr>
          <p:spPr bwMode="auto">
            <a:xfrm rot="-5400000">
              <a:off x="4228" y="155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0" name="Freeform 337"/>
            <p:cNvSpPr>
              <a:spLocks/>
            </p:cNvSpPr>
            <p:nvPr/>
          </p:nvSpPr>
          <p:spPr bwMode="auto">
            <a:xfrm rot="-5400000">
              <a:off x="4348" y="155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1" name="Line 338"/>
            <p:cNvSpPr>
              <a:spLocks noChangeShapeType="1"/>
            </p:cNvSpPr>
            <p:nvPr/>
          </p:nvSpPr>
          <p:spPr bwMode="auto">
            <a:xfrm rot="-5400000">
              <a:off x="3861" y="1530"/>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2" name="Freeform 339"/>
            <p:cNvSpPr>
              <a:spLocks/>
            </p:cNvSpPr>
            <p:nvPr/>
          </p:nvSpPr>
          <p:spPr bwMode="auto">
            <a:xfrm rot="-5400000">
              <a:off x="3994" y="1555"/>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3" name="Freeform 340"/>
            <p:cNvSpPr>
              <a:spLocks/>
            </p:cNvSpPr>
            <p:nvPr/>
          </p:nvSpPr>
          <p:spPr bwMode="auto">
            <a:xfrm rot="-5400000">
              <a:off x="4096" y="1387"/>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4" name="Freeform 341"/>
            <p:cNvSpPr>
              <a:spLocks/>
            </p:cNvSpPr>
            <p:nvPr/>
          </p:nvSpPr>
          <p:spPr bwMode="auto">
            <a:xfrm rot="-5400000">
              <a:off x="4216" y="1387"/>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5" name="Freeform 342"/>
            <p:cNvSpPr>
              <a:spLocks/>
            </p:cNvSpPr>
            <p:nvPr/>
          </p:nvSpPr>
          <p:spPr bwMode="auto">
            <a:xfrm rot="-5400000">
              <a:off x="4336" y="1387"/>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6" name="Line 343"/>
            <p:cNvSpPr>
              <a:spLocks noChangeShapeType="1"/>
            </p:cNvSpPr>
            <p:nvPr/>
          </p:nvSpPr>
          <p:spPr bwMode="auto">
            <a:xfrm rot="-5400000">
              <a:off x="3849" y="1362"/>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7" name="Freeform 344"/>
            <p:cNvSpPr>
              <a:spLocks/>
            </p:cNvSpPr>
            <p:nvPr/>
          </p:nvSpPr>
          <p:spPr bwMode="auto">
            <a:xfrm rot="-5400000">
              <a:off x="3982" y="1387"/>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8" name="Freeform 345"/>
            <p:cNvSpPr>
              <a:spLocks/>
            </p:cNvSpPr>
            <p:nvPr/>
          </p:nvSpPr>
          <p:spPr bwMode="auto">
            <a:xfrm rot="-5400000">
              <a:off x="4108" y="17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79" name="Freeform 346"/>
            <p:cNvSpPr>
              <a:spLocks/>
            </p:cNvSpPr>
            <p:nvPr/>
          </p:nvSpPr>
          <p:spPr bwMode="auto">
            <a:xfrm rot="-5400000">
              <a:off x="4228" y="17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80" name="Freeform 347"/>
            <p:cNvSpPr>
              <a:spLocks/>
            </p:cNvSpPr>
            <p:nvPr/>
          </p:nvSpPr>
          <p:spPr bwMode="auto">
            <a:xfrm rot="-5400000">
              <a:off x="4348" y="17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81" name="Line 348"/>
            <p:cNvSpPr>
              <a:spLocks noChangeShapeType="1"/>
            </p:cNvSpPr>
            <p:nvPr/>
          </p:nvSpPr>
          <p:spPr bwMode="auto">
            <a:xfrm rot="-5400000">
              <a:off x="4818" y="1419"/>
              <a:ext cx="6" cy="7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2" name="Line 349"/>
            <p:cNvSpPr>
              <a:spLocks noChangeShapeType="1"/>
            </p:cNvSpPr>
            <p:nvPr/>
          </p:nvSpPr>
          <p:spPr bwMode="auto">
            <a:xfrm rot="-5400000">
              <a:off x="3861" y="1686"/>
              <a:ext cx="0" cy="22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3" name="Freeform 350"/>
            <p:cNvSpPr>
              <a:spLocks/>
            </p:cNvSpPr>
            <p:nvPr/>
          </p:nvSpPr>
          <p:spPr bwMode="auto">
            <a:xfrm rot="-5400000">
              <a:off x="3994" y="1711"/>
              <a:ext cx="68" cy="120"/>
            </a:xfrm>
            <a:custGeom>
              <a:avLst/>
              <a:gdLst>
                <a:gd name="T0" fmla="*/ 0 w 140"/>
                <a:gd name="T1" fmla="*/ 0 h 198"/>
                <a:gd name="T2" fmla="*/ 58 w 140"/>
                <a:gd name="T3" fmla="*/ 36 h 198"/>
                <a:gd name="T4" fmla="*/ 58 w 140"/>
                <a:gd name="T5" fmla="*/ 87 h 198"/>
                <a:gd name="T6" fmla="*/ 0 w 140"/>
                <a:gd name="T7" fmla="*/ 120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84" name="Line 351"/>
            <p:cNvSpPr>
              <a:spLocks noChangeShapeType="1"/>
            </p:cNvSpPr>
            <p:nvPr/>
          </p:nvSpPr>
          <p:spPr bwMode="auto">
            <a:xfrm flipH="1">
              <a:off x="4194" y="3057"/>
              <a:ext cx="66"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85" name="Line 352"/>
            <p:cNvSpPr>
              <a:spLocks noChangeShapeType="1"/>
            </p:cNvSpPr>
            <p:nvPr/>
          </p:nvSpPr>
          <p:spPr bwMode="auto">
            <a:xfrm flipH="1">
              <a:off x="4002" y="3057"/>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86" name="Line 353"/>
            <p:cNvSpPr>
              <a:spLocks noChangeShapeType="1"/>
            </p:cNvSpPr>
            <p:nvPr/>
          </p:nvSpPr>
          <p:spPr bwMode="auto">
            <a:xfrm flipH="1">
              <a:off x="3636" y="3051"/>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87" name="Line 354"/>
            <p:cNvSpPr>
              <a:spLocks noChangeShapeType="1"/>
            </p:cNvSpPr>
            <p:nvPr/>
          </p:nvSpPr>
          <p:spPr bwMode="auto">
            <a:xfrm flipH="1">
              <a:off x="4404" y="3045"/>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88" name="Line 355"/>
            <p:cNvSpPr>
              <a:spLocks noChangeShapeType="1"/>
            </p:cNvSpPr>
            <p:nvPr/>
          </p:nvSpPr>
          <p:spPr bwMode="auto">
            <a:xfrm flipH="1">
              <a:off x="3462" y="3057"/>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89" name="Line 356"/>
            <p:cNvSpPr>
              <a:spLocks noChangeShapeType="1"/>
            </p:cNvSpPr>
            <p:nvPr/>
          </p:nvSpPr>
          <p:spPr bwMode="auto">
            <a:xfrm flipH="1">
              <a:off x="3804" y="3057"/>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90" name="Line 357"/>
            <p:cNvSpPr>
              <a:spLocks noChangeShapeType="1"/>
            </p:cNvSpPr>
            <p:nvPr/>
          </p:nvSpPr>
          <p:spPr bwMode="auto">
            <a:xfrm flipH="1">
              <a:off x="3312" y="3057"/>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091" name="Line 358"/>
            <p:cNvSpPr>
              <a:spLocks noChangeShapeType="1"/>
            </p:cNvSpPr>
            <p:nvPr/>
          </p:nvSpPr>
          <p:spPr bwMode="auto">
            <a:xfrm rot="-5400000">
              <a:off x="4818" y="1095"/>
              <a:ext cx="0" cy="7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015" name="Text Box 359"/>
            <p:cNvSpPr txBox="1">
              <a:spLocks noChangeArrowheads="1"/>
            </p:cNvSpPr>
            <p:nvPr/>
          </p:nvSpPr>
          <p:spPr bwMode="auto">
            <a:xfrm>
              <a:off x="5232" y="1646"/>
              <a:ext cx="216" cy="327"/>
            </a:xfrm>
            <a:prstGeom prst="rect">
              <a:avLst/>
            </a:prstGeom>
            <a:noFill/>
            <a:ln w="9525">
              <a:noFill/>
              <a:miter lim="800000"/>
              <a:headEnd/>
              <a:tailEnd/>
            </a:ln>
            <a:effectLst/>
          </p:spPr>
          <p:txBody>
            <a:bodyPr anchor="ctr">
              <a:spAutoFit/>
            </a:bodyP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defRPr/>
              </a:pPr>
              <a:r>
                <a:rPr kumimoji="1" lang="en-US" altLang="zh-CN" sz="2800" smtClean="0">
                  <a:solidFill>
                    <a:srgbClr val="006600"/>
                  </a:solidFill>
                  <a:effectLst>
                    <a:outerShdw blurRad="38100" dist="38100" dir="2700000" algn="tl">
                      <a:srgbClr val="C0C0C0"/>
                    </a:outerShdw>
                  </a:effectLst>
                  <a:latin typeface="Times New Roman" panose="02020603050405020304" pitchFamily="18" charset="0"/>
                </a:rPr>
                <a:t>C</a:t>
              </a:r>
            </a:p>
          </p:txBody>
        </p:sp>
        <p:sp>
          <p:nvSpPr>
            <p:cNvPr id="199016" name="Text Box 360"/>
            <p:cNvSpPr txBox="1">
              <a:spLocks noChangeArrowheads="1"/>
            </p:cNvSpPr>
            <p:nvPr/>
          </p:nvSpPr>
          <p:spPr bwMode="auto">
            <a:xfrm>
              <a:off x="5226" y="1310"/>
              <a:ext cx="192" cy="327"/>
            </a:xfrm>
            <a:prstGeom prst="rect">
              <a:avLst/>
            </a:prstGeom>
            <a:noFill/>
            <a:ln w="9525">
              <a:noFill/>
              <a:miter lim="800000"/>
              <a:headEnd/>
              <a:tailEnd/>
            </a:ln>
            <a:effectLst/>
          </p:spPr>
          <p:txBody>
            <a:bodyPr anchor="ctr">
              <a:spAutoFit/>
            </a:bodyP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defRPr/>
              </a:pPr>
              <a:r>
                <a:rPr kumimoji="1" lang="en-US" altLang="zh-CN" sz="2800" smtClean="0">
                  <a:solidFill>
                    <a:srgbClr val="006600"/>
                  </a:solidFill>
                  <a:effectLst>
                    <a:outerShdw blurRad="38100" dist="38100" dir="2700000" algn="tl">
                      <a:srgbClr val="C0C0C0"/>
                    </a:outerShdw>
                  </a:effectLst>
                  <a:latin typeface="Times New Roman" panose="02020603050405020304" pitchFamily="18" charset="0"/>
                </a:rPr>
                <a:t>A</a:t>
              </a:r>
            </a:p>
          </p:txBody>
        </p:sp>
        <p:sp>
          <p:nvSpPr>
            <p:cNvPr id="199017" name="Text Box 361"/>
            <p:cNvSpPr txBox="1">
              <a:spLocks noChangeArrowheads="1"/>
            </p:cNvSpPr>
            <p:nvPr/>
          </p:nvSpPr>
          <p:spPr bwMode="auto">
            <a:xfrm>
              <a:off x="5226" y="1472"/>
              <a:ext cx="216" cy="327"/>
            </a:xfrm>
            <a:prstGeom prst="rect">
              <a:avLst/>
            </a:prstGeom>
            <a:noFill/>
            <a:ln w="9525">
              <a:noFill/>
              <a:miter lim="800000"/>
              <a:headEnd/>
              <a:tailEnd/>
            </a:ln>
            <a:effectLst/>
          </p:spPr>
          <p:txBody>
            <a:bodyPr anchor="ctr">
              <a:spAutoFit/>
            </a:bodyP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defRPr/>
              </a:pPr>
              <a:r>
                <a:rPr kumimoji="1" lang="en-US" altLang="zh-CN" sz="2800" smtClean="0">
                  <a:solidFill>
                    <a:srgbClr val="006600"/>
                  </a:solidFill>
                  <a:effectLst>
                    <a:outerShdw blurRad="38100" dist="38100" dir="2700000" algn="tl">
                      <a:srgbClr val="C0C0C0"/>
                    </a:outerShdw>
                  </a:effectLst>
                  <a:latin typeface="Times New Roman" panose="02020603050405020304" pitchFamily="18" charset="0"/>
                </a:rPr>
                <a:t>B</a:t>
              </a:r>
            </a:p>
          </p:txBody>
        </p:sp>
        <p:sp>
          <p:nvSpPr>
            <p:cNvPr id="45095" name="Oval 362"/>
            <p:cNvSpPr>
              <a:spLocks noChangeArrowheads="1"/>
            </p:cNvSpPr>
            <p:nvPr/>
          </p:nvSpPr>
          <p:spPr bwMode="auto">
            <a:xfrm>
              <a:off x="5196" y="1779"/>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096" name="Oval 363"/>
            <p:cNvSpPr>
              <a:spLocks noChangeArrowheads="1"/>
            </p:cNvSpPr>
            <p:nvPr/>
          </p:nvSpPr>
          <p:spPr bwMode="auto">
            <a:xfrm>
              <a:off x="5196" y="1617"/>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097" name="Oval 364"/>
            <p:cNvSpPr>
              <a:spLocks noChangeArrowheads="1"/>
            </p:cNvSpPr>
            <p:nvPr/>
          </p:nvSpPr>
          <p:spPr bwMode="auto">
            <a:xfrm>
              <a:off x="5196" y="1467"/>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098" name="Freeform 365"/>
            <p:cNvSpPr>
              <a:spLocks/>
            </p:cNvSpPr>
            <p:nvPr/>
          </p:nvSpPr>
          <p:spPr bwMode="auto">
            <a:xfrm>
              <a:off x="4636" y="2659"/>
              <a:ext cx="74" cy="138"/>
            </a:xfrm>
            <a:custGeom>
              <a:avLst/>
              <a:gdLst>
                <a:gd name="T0" fmla="*/ 0 w 140"/>
                <a:gd name="T1" fmla="*/ 0 h 198"/>
                <a:gd name="T2" fmla="*/ 63 w 140"/>
                <a:gd name="T3" fmla="*/ 42 h 198"/>
                <a:gd name="T4" fmla="*/ 63 w 140"/>
                <a:gd name="T5" fmla="*/ 100 h 198"/>
                <a:gd name="T6" fmla="*/ 0 w 140"/>
                <a:gd name="T7" fmla="*/ 13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99" name="Freeform 366"/>
            <p:cNvSpPr>
              <a:spLocks/>
            </p:cNvSpPr>
            <p:nvPr/>
          </p:nvSpPr>
          <p:spPr bwMode="auto">
            <a:xfrm>
              <a:off x="4636" y="2534"/>
              <a:ext cx="74" cy="138"/>
            </a:xfrm>
            <a:custGeom>
              <a:avLst/>
              <a:gdLst>
                <a:gd name="T0" fmla="*/ 0 w 140"/>
                <a:gd name="T1" fmla="*/ 0 h 198"/>
                <a:gd name="T2" fmla="*/ 63 w 140"/>
                <a:gd name="T3" fmla="*/ 42 h 198"/>
                <a:gd name="T4" fmla="*/ 63 w 140"/>
                <a:gd name="T5" fmla="*/ 100 h 198"/>
                <a:gd name="T6" fmla="*/ 0 w 140"/>
                <a:gd name="T7" fmla="*/ 13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00" name="Freeform 367"/>
            <p:cNvSpPr>
              <a:spLocks/>
            </p:cNvSpPr>
            <p:nvPr/>
          </p:nvSpPr>
          <p:spPr bwMode="auto">
            <a:xfrm>
              <a:off x="4787" y="2659"/>
              <a:ext cx="73" cy="138"/>
            </a:xfrm>
            <a:custGeom>
              <a:avLst/>
              <a:gdLst>
                <a:gd name="T0" fmla="*/ 0 w 140"/>
                <a:gd name="T1" fmla="*/ 0 h 198"/>
                <a:gd name="T2" fmla="*/ 63 w 140"/>
                <a:gd name="T3" fmla="*/ 42 h 198"/>
                <a:gd name="T4" fmla="*/ 63 w 140"/>
                <a:gd name="T5" fmla="*/ 100 h 198"/>
                <a:gd name="T6" fmla="*/ 0 w 140"/>
                <a:gd name="T7" fmla="*/ 13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01" name="Freeform 368"/>
            <p:cNvSpPr>
              <a:spLocks/>
            </p:cNvSpPr>
            <p:nvPr/>
          </p:nvSpPr>
          <p:spPr bwMode="auto">
            <a:xfrm>
              <a:off x="4787" y="2534"/>
              <a:ext cx="73" cy="138"/>
            </a:xfrm>
            <a:custGeom>
              <a:avLst/>
              <a:gdLst>
                <a:gd name="T0" fmla="*/ 0 w 140"/>
                <a:gd name="T1" fmla="*/ 0 h 198"/>
                <a:gd name="T2" fmla="*/ 63 w 140"/>
                <a:gd name="T3" fmla="*/ 42 h 198"/>
                <a:gd name="T4" fmla="*/ 63 w 140"/>
                <a:gd name="T5" fmla="*/ 100 h 198"/>
                <a:gd name="T6" fmla="*/ 0 w 140"/>
                <a:gd name="T7" fmla="*/ 13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02" name="Freeform 369"/>
            <p:cNvSpPr>
              <a:spLocks/>
            </p:cNvSpPr>
            <p:nvPr/>
          </p:nvSpPr>
          <p:spPr bwMode="auto">
            <a:xfrm>
              <a:off x="4928" y="2656"/>
              <a:ext cx="73" cy="139"/>
            </a:xfrm>
            <a:custGeom>
              <a:avLst/>
              <a:gdLst>
                <a:gd name="T0" fmla="*/ 0 w 140"/>
                <a:gd name="T1" fmla="*/ 0 h 198"/>
                <a:gd name="T2" fmla="*/ 63 w 140"/>
                <a:gd name="T3" fmla="*/ 42 h 198"/>
                <a:gd name="T4" fmla="*/ 63 w 140"/>
                <a:gd name="T5" fmla="*/ 101 h 198"/>
                <a:gd name="T6" fmla="*/ 0 w 140"/>
                <a:gd name="T7" fmla="*/ 139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03" name="Freeform 370"/>
            <p:cNvSpPr>
              <a:spLocks/>
            </p:cNvSpPr>
            <p:nvPr/>
          </p:nvSpPr>
          <p:spPr bwMode="auto">
            <a:xfrm>
              <a:off x="4928" y="2525"/>
              <a:ext cx="73" cy="138"/>
            </a:xfrm>
            <a:custGeom>
              <a:avLst/>
              <a:gdLst>
                <a:gd name="T0" fmla="*/ 0 w 140"/>
                <a:gd name="T1" fmla="*/ 0 h 198"/>
                <a:gd name="T2" fmla="*/ 63 w 140"/>
                <a:gd name="T3" fmla="*/ 42 h 198"/>
                <a:gd name="T4" fmla="*/ 63 w 140"/>
                <a:gd name="T5" fmla="*/ 100 h 198"/>
                <a:gd name="T6" fmla="*/ 0 w 140"/>
                <a:gd name="T7" fmla="*/ 138 h 198"/>
                <a:gd name="T8" fmla="*/ 0 60000 65536"/>
                <a:gd name="T9" fmla="*/ 0 60000 65536"/>
                <a:gd name="T10" fmla="*/ 0 60000 65536"/>
                <a:gd name="T11" fmla="*/ 0 60000 65536"/>
                <a:gd name="T12" fmla="*/ 0 w 140"/>
                <a:gd name="T13" fmla="*/ 0 h 198"/>
                <a:gd name="T14" fmla="*/ 140 w 140"/>
                <a:gd name="T15" fmla="*/ 198 h 198"/>
              </a:gdLst>
              <a:ahLst/>
              <a:cxnLst>
                <a:cxn ang="T8">
                  <a:pos x="T0" y="T1"/>
                </a:cxn>
                <a:cxn ang="T9">
                  <a:pos x="T2" y="T3"/>
                </a:cxn>
                <a:cxn ang="T10">
                  <a:pos x="T4" y="T5"/>
                </a:cxn>
                <a:cxn ang="T11">
                  <a:pos x="T6" y="T7"/>
                </a:cxn>
              </a:cxnLst>
              <a:rect l="T12" t="T13" r="T14" b="T15"/>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04" name="Line 371"/>
            <p:cNvSpPr>
              <a:spLocks noChangeShapeType="1"/>
            </p:cNvSpPr>
            <p:nvPr/>
          </p:nvSpPr>
          <p:spPr bwMode="auto">
            <a:xfrm flipV="1">
              <a:off x="4642" y="2796"/>
              <a:ext cx="29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5105" name="Group 372"/>
            <p:cNvGrpSpPr>
              <a:grpSpLocks/>
            </p:cNvGrpSpPr>
            <p:nvPr/>
          </p:nvGrpSpPr>
          <p:grpSpPr bwMode="auto">
            <a:xfrm>
              <a:off x="4494" y="2414"/>
              <a:ext cx="648" cy="630"/>
              <a:chOff x="1602" y="3090"/>
              <a:chExt cx="414" cy="432"/>
            </a:xfrm>
          </p:grpSpPr>
          <p:sp>
            <p:nvSpPr>
              <p:cNvPr id="45147" name="Oval 373"/>
              <p:cNvSpPr>
                <a:spLocks noChangeArrowheads="1"/>
              </p:cNvSpPr>
              <p:nvPr/>
            </p:nvSpPr>
            <p:spPr bwMode="auto">
              <a:xfrm>
                <a:off x="1620" y="3090"/>
                <a:ext cx="366" cy="35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48" name="Line 374"/>
              <p:cNvSpPr>
                <a:spLocks noChangeShapeType="1"/>
              </p:cNvSpPr>
              <p:nvPr/>
            </p:nvSpPr>
            <p:spPr bwMode="auto">
              <a:xfrm flipH="1">
                <a:off x="1638"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49" name="Line 375"/>
              <p:cNvSpPr>
                <a:spLocks noChangeShapeType="1"/>
              </p:cNvSpPr>
              <p:nvPr/>
            </p:nvSpPr>
            <p:spPr bwMode="auto">
              <a:xfrm>
                <a:off x="1926" y="3408"/>
                <a:ext cx="60"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50" name="Line 376"/>
              <p:cNvSpPr>
                <a:spLocks noChangeShapeType="1"/>
              </p:cNvSpPr>
              <p:nvPr/>
            </p:nvSpPr>
            <p:spPr bwMode="auto">
              <a:xfrm>
                <a:off x="1602" y="3462"/>
                <a:ext cx="41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51" name="Line 377"/>
              <p:cNvSpPr>
                <a:spLocks noChangeShapeType="1"/>
              </p:cNvSpPr>
              <p:nvPr/>
            </p:nvSpPr>
            <p:spPr bwMode="auto">
              <a:xfrm>
                <a:off x="1602" y="3456"/>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52" name="Line 378"/>
              <p:cNvSpPr>
                <a:spLocks noChangeShapeType="1"/>
              </p:cNvSpPr>
              <p:nvPr/>
            </p:nvSpPr>
            <p:spPr bwMode="auto">
              <a:xfrm>
                <a:off x="2004" y="3462"/>
                <a:ext cx="0" cy="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53" name="Line 379"/>
              <p:cNvSpPr>
                <a:spLocks noChangeShapeType="1"/>
              </p:cNvSpPr>
              <p:nvPr/>
            </p:nvSpPr>
            <p:spPr bwMode="auto">
              <a:xfrm>
                <a:off x="1602" y="3510"/>
                <a:ext cx="4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6" name="Group 380"/>
            <p:cNvGrpSpPr>
              <a:grpSpLocks/>
            </p:cNvGrpSpPr>
            <p:nvPr/>
          </p:nvGrpSpPr>
          <p:grpSpPr bwMode="auto">
            <a:xfrm rot="-617752">
              <a:off x="4507" y="2466"/>
              <a:ext cx="340" cy="332"/>
              <a:chOff x="1428" y="2934"/>
              <a:chExt cx="192" cy="204"/>
            </a:xfrm>
          </p:grpSpPr>
          <p:sp>
            <p:nvSpPr>
              <p:cNvPr id="45144" name="Line 381"/>
              <p:cNvSpPr>
                <a:spLocks noChangeShapeType="1"/>
              </p:cNvSpPr>
              <p:nvPr/>
            </p:nvSpPr>
            <p:spPr bwMode="auto">
              <a:xfrm flipH="1">
                <a:off x="1482" y="2934"/>
                <a:ext cx="138"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45" name="Line 382"/>
              <p:cNvSpPr>
                <a:spLocks noChangeShapeType="1"/>
              </p:cNvSpPr>
              <p:nvPr/>
            </p:nvSpPr>
            <p:spPr bwMode="auto">
              <a:xfrm flipV="1">
                <a:off x="1476" y="3006"/>
                <a:ext cx="132" cy="3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46" name="Line 383"/>
              <p:cNvSpPr>
                <a:spLocks noChangeShapeType="1"/>
              </p:cNvSpPr>
              <p:nvPr/>
            </p:nvSpPr>
            <p:spPr bwMode="auto">
              <a:xfrm flipH="1">
                <a:off x="1428" y="3006"/>
                <a:ext cx="180" cy="13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107" name="Line 384"/>
            <p:cNvSpPr>
              <a:spLocks noChangeShapeType="1"/>
            </p:cNvSpPr>
            <p:nvPr/>
          </p:nvSpPr>
          <p:spPr bwMode="auto">
            <a:xfrm flipH="1" flipV="1">
              <a:off x="3588" y="1634"/>
              <a:ext cx="0" cy="15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8" name="Rectangle 385"/>
            <p:cNvSpPr>
              <a:spLocks noChangeArrowheads="1"/>
            </p:cNvSpPr>
            <p:nvPr/>
          </p:nvSpPr>
          <p:spPr bwMode="auto">
            <a:xfrm>
              <a:off x="3564" y="3218"/>
              <a:ext cx="48" cy="13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09" name="Line 386"/>
            <p:cNvSpPr>
              <a:spLocks noChangeShapeType="1"/>
            </p:cNvSpPr>
            <p:nvPr/>
          </p:nvSpPr>
          <p:spPr bwMode="auto">
            <a:xfrm>
              <a:off x="3562" y="3353"/>
              <a:ext cx="23" cy="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0" name="Line 387"/>
            <p:cNvSpPr>
              <a:spLocks noChangeShapeType="1"/>
            </p:cNvSpPr>
            <p:nvPr/>
          </p:nvSpPr>
          <p:spPr bwMode="auto">
            <a:xfrm flipH="1">
              <a:off x="3588" y="3353"/>
              <a:ext cx="24" cy="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1" name="Oval 388"/>
            <p:cNvSpPr>
              <a:spLocks noChangeArrowheads="1"/>
            </p:cNvSpPr>
            <p:nvPr/>
          </p:nvSpPr>
          <p:spPr bwMode="auto">
            <a:xfrm flipH="1">
              <a:off x="4980" y="2858"/>
              <a:ext cx="47" cy="47"/>
            </a:xfrm>
            <a:prstGeom prst="ellipse">
              <a:avLst/>
            </a:prstGeom>
            <a:solidFill>
              <a:srgbClr val="FFFF66"/>
            </a:solidFill>
            <a:ln w="127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12" name="Line 389"/>
            <p:cNvSpPr>
              <a:spLocks noChangeShapeType="1"/>
            </p:cNvSpPr>
            <p:nvPr/>
          </p:nvSpPr>
          <p:spPr bwMode="auto">
            <a:xfrm>
              <a:off x="5009" y="2882"/>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3" name="Line 390"/>
            <p:cNvSpPr>
              <a:spLocks noChangeShapeType="1"/>
            </p:cNvSpPr>
            <p:nvPr/>
          </p:nvSpPr>
          <p:spPr bwMode="auto">
            <a:xfrm flipV="1">
              <a:off x="5358" y="2882"/>
              <a:ext cx="0" cy="3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4" name="Line 391"/>
            <p:cNvSpPr>
              <a:spLocks noChangeShapeType="1"/>
            </p:cNvSpPr>
            <p:nvPr/>
          </p:nvSpPr>
          <p:spPr bwMode="auto">
            <a:xfrm flipH="1">
              <a:off x="3582" y="1640"/>
              <a:ext cx="1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5" name="Line 392"/>
            <p:cNvSpPr>
              <a:spLocks noChangeShapeType="1"/>
            </p:cNvSpPr>
            <p:nvPr/>
          </p:nvSpPr>
          <p:spPr bwMode="auto">
            <a:xfrm flipH="1">
              <a:off x="4572" y="3045"/>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16" name="Line 393"/>
            <p:cNvSpPr>
              <a:spLocks noChangeShapeType="1"/>
            </p:cNvSpPr>
            <p:nvPr/>
          </p:nvSpPr>
          <p:spPr bwMode="auto">
            <a:xfrm flipH="1">
              <a:off x="4740" y="3051"/>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17" name="Line 394"/>
            <p:cNvSpPr>
              <a:spLocks noChangeShapeType="1"/>
            </p:cNvSpPr>
            <p:nvPr/>
          </p:nvSpPr>
          <p:spPr bwMode="auto">
            <a:xfrm flipH="1">
              <a:off x="4926" y="3045"/>
              <a:ext cx="72" cy="7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18" name="Line 395"/>
            <p:cNvSpPr>
              <a:spLocks noChangeShapeType="1"/>
            </p:cNvSpPr>
            <p:nvPr/>
          </p:nvSpPr>
          <p:spPr bwMode="auto">
            <a:xfrm flipH="1">
              <a:off x="5106" y="3051"/>
              <a:ext cx="72"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19" name="Line 396"/>
            <p:cNvSpPr>
              <a:spLocks noChangeShapeType="1"/>
            </p:cNvSpPr>
            <p:nvPr/>
          </p:nvSpPr>
          <p:spPr bwMode="auto">
            <a:xfrm flipH="1">
              <a:off x="5292" y="3051"/>
              <a:ext cx="72"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20" name="Line 397"/>
            <p:cNvSpPr>
              <a:spLocks noChangeShapeType="1"/>
            </p:cNvSpPr>
            <p:nvPr/>
          </p:nvSpPr>
          <p:spPr bwMode="auto">
            <a:xfrm flipH="1">
              <a:off x="5496" y="3045"/>
              <a:ext cx="72" cy="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121" name="Line 398"/>
            <p:cNvSpPr>
              <a:spLocks noChangeShapeType="1"/>
            </p:cNvSpPr>
            <p:nvPr/>
          </p:nvSpPr>
          <p:spPr bwMode="auto">
            <a:xfrm>
              <a:off x="3582" y="2006"/>
              <a:ext cx="16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2" name="Oval 399"/>
            <p:cNvSpPr>
              <a:spLocks noChangeArrowheads="1"/>
            </p:cNvSpPr>
            <p:nvPr/>
          </p:nvSpPr>
          <p:spPr bwMode="auto">
            <a:xfrm>
              <a:off x="5202" y="1983"/>
              <a:ext cx="47" cy="47"/>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23" name="Oval 400"/>
            <p:cNvSpPr>
              <a:spLocks noChangeArrowheads="1"/>
            </p:cNvSpPr>
            <p:nvPr/>
          </p:nvSpPr>
          <p:spPr bwMode="auto">
            <a:xfrm>
              <a:off x="3702" y="1616"/>
              <a:ext cx="54" cy="47"/>
            </a:xfrm>
            <a:prstGeom prst="ellipse">
              <a:avLst/>
            </a:prstGeom>
            <a:solidFill>
              <a:srgbClr val="000000"/>
            </a:solidFill>
            <a:ln w="12700">
              <a:solidFill>
                <a:srgbClr val="000000"/>
              </a:solidFill>
              <a:round/>
              <a:headEnd/>
              <a:tailEnd/>
            </a:ln>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24" name="Line 401"/>
            <p:cNvSpPr>
              <a:spLocks noChangeShapeType="1"/>
            </p:cNvSpPr>
            <p:nvPr/>
          </p:nvSpPr>
          <p:spPr bwMode="auto">
            <a:xfrm flipV="1">
              <a:off x="3648" y="2612"/>
              <a:ext cx="0" cy="23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5" name="Line 402"/>
            <p:cNvSpPr>
              <a:spLocks noChangeShapeType="1"/>
            </p:cNvSpPr>
            <p:nvPr/>
          </p:nvSpPr>
          <p:spPr bwMode="auto">
            <a:xfrm>
              <a:off x="5178" y="2804"/>
              <a:ext cx="198"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059" name="Text Box 403"/>
            <p:cNvSpPr txBox="1">
              <a:spLocks noChangeArrowheads="1"/>
            </p:cNvSpPr>
            <p:nvPr/>
          </p:nvSpPr>
          <p:spPr bwMode="auto">
            <a:xfrm>
              <a:off x="3552" y="3095"/>
              <a:ext cx="466"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i="1">
                  <a:solidFill>
                    <a:srgbClr val="006600"/>
                  </a:solidFill>
                  <a:effectLst>
                    <a:outerShdw blurRad="38100" dist="38100" dir="2700000" algn="tl">
                      <a:srgbClr val="C0C0C0"/>
                    </a:outerShdw>
                  </a:effectLst>
                  <a:latin typeface="Times New Roman" pitchFamily="18" charset="0"/>
                </a:rPr>
                <a:t>R</a:t>
              </a:r>
              <a:r>
                <a:rPr kumimoji="1" lang="en-US" altLang="zh-CN" sz="2800" i="1">
                  <a:solidFill>
                    <a:srgbClr val="006600"/>
                  </a:solidFill>
                  <a:effectLst>
                    <a:outerShdw blurRad="38100" dist="38100" dir="2700000" algn="tl">
                      <a:srgbClr val="C0C0C0"/>
                    </a:outerShdw>
                  </a:effectLst>
                  <a:latin typeface="Times New Roman" pitchFamily="18" charset="0"/>
                  <a:cs typeface="Times New Roman" pitchFamily="18" charset="0"/>
                </a:rPr>
                <a:t>'</a:t>
              </a:r>
              <a:r>
                <a:rPr kumimoji="1" lang="en-US" altLang="zh-CN" sz="2800" baseline="-25000">
                  <a:solidFill>
                    <a:srgbClr val="006600"/>
                  </a:solidFill>
                  <a:effectLst>
                    <a:outerShdw blurRad="38100" dist="38100" dir="2700000" algn="tl">
                      <a:srgbClr val="C0C0C0"/>
                    </a:outerShdw>
                  </a:effectLst>
                  <a:latin typeface="Times New Roman" pitchFamily="18" charset="0"/>
                </a:rPr>
                <a:t>G</a:t>
              </a:r>
            </a:p>
          </p:txBody>
        </p:sp>
        <p:sp>
          <p:nvSpPr>
            <p:cNvPr id="199060" name="Text Box 404"/>
            <p:cNvSpPr txBox="1">
              <a:spLocks noChangeArrowheads="1"/>
            </p:cNvSpPr>
            <p:nvPr/>
          </p:nvSpPr>
          <p:spPr bwMode="auto">
            <a:xfrm>
              <a:off x="5244" y="1832"/>
              <a:ext cx="216" cy="327"/>
            </a:xfrm>
            <a:prstGeom prst="rect">
              <a:avLst/>
            </a:prstGeom>
            <a:noFill/>
            <a:ln w="9525">
              <a:noFill/>
              <a:miter lim="800000"/>
              <a:headEnd/>
              <a:tailEnd/>
            </a:ln>
            <a:effectLst/>
          </p:spPr>
          <p:txBody>
            <a:bodyPr anchor="ctr">
              <a:spAutoFit/>
            </a:bodyP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defRPr/>
              </a:pPr>
              <a:r>
                <a:rPr kumimoji="1" lang="en-US" altLang="zh-CN" sz="2800" smtClean="0">
                  <a:solidFill>
                    <a:srgbClr val="006600"/>
                  </a:solidFill>
                  <a:effectLst>
                    <a:outerShdw blurRad="38100" dist="38100" dir="2700000" algn="tl">
                      <a:srgbClr val="C0C0C0"/>
                    </a:outerShdw>
                  </a:effectLst>
                  <a:latin typeface="Times New Roman" panose="02020603050405020304" pitchFamily="18" charset="0"/>
                </a:rPr>
                <a:t>N</a:t>
              </a:r>
            </a:p>
          </p:txBody>
        </p:sp>
        <p:sp>
          <p:nvSpPr>
            <p:cNvPr id="45128" name="Line 405"/>
            <p:cNvSpPr>
              <a:spLocks noChangeShapeType="1"/>
            </p:cNvSpPr>
            <p:nvPr/>
          </p:nvSpPr>
          <p:spPr bwMode="auto">
            <a:xfrm>
              <a:off x="4932" y="1976"/>
              <a:ext cx="0" cy="5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9" name="Line 406"/>
            <p:cNvSpPr>
              <a:spLocks noChangeShapeType="1"/>
            </p:cNvSpPr>
            <p:nvPr/>
          </p:nvSpPr>
          <p:spPr bwMode="auto">
            <a:xfrm flipV="1">
              <a:off x="4926" y="1502"/>
              <a:ext cx="0" cy="59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0" name="Oval 407"/>
            <p:cNvSpPr>
              <a:spLocks noChangeArrowheads="1"/>
            </p:cNvSpPr>
            <p:nvPr/>
          </p:nvSpPr>
          <p:spPr bwMode="auto">
            <a:xfrm>
              <a:off x="4916" y="1467"/>
              <a:ext cx="35" cy="45"/>
            </a:xfrm>
            <a:prstGeom prst="ellipse">
              <a:avLst/>
            </a:prstGeom>
            <a:solidFill>
              <a:srgbClr val="0000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31" name="Line 408"/>
            <p:cNvSpPr>
              <a:spLocks noChangeShapeType="1"/>
            </p:cNvSpPr>
            <p:nvPr/>
          </p:nvSpPr>
          <p:spPr bwMode="auto">
            <a:xfrm>
              <a:off x="4794" y="1975"/>
              <a:ext cx="0" cy="58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2" name="Line 409"/>
            <p:cNvSpPr>
              <a:spLocks noChangeShapeType="1"/>
            </p:cNvSpPr>
            <p:nvPr/>
          </p:nvSpPr>
          <p:spPr bwMode="auto">
            <a:xfrm flipV="1">
              <a:off x="4794" y="1659"/>
              <a:ext cx="0" cy="44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3" name="Oval 410"/>
            <p:cNvSpPr>
              <a:spLocks noChangeArrowheads="1"/>
            </p:cNvSpPr>
            <p:nvPr/>
          </p:nvSpPr>
          <p:spPr bwMode="auto">
            <a:xfrm>
              <a:off x="4776" y="1624"/>
              <a:ext cx="47" cy="57"/>
            </a:xfrm>
            <a:prstGeom prst="ellipse">
              <a:avLst/>
            </a:prstGeom>
            <a:solidFill>
              <a:srgbClr val="000000"/>
            </a:solidFill>
            <a:ln w="38100">
              <a:solidFill>
                <a:srgbClr val="000000"/>
              </a:solidFill>
              <a:round/>
              <a:headEnd/>
              <a:tailEnd/>
            </a:ln>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34" name="Line 411"/>
            <p:cNvSpPr>
              <a:spLocks noChangeShapeType="1"/>
            </p:cNvSpPr>
            <p:nvPr/>
          </p:nvSpPr>
          <p:spPr bwMode="auto">
            <a:xfrm flipH="1" flipV="1">
              <a:off x="4638" y="1828"/>
              <a:ext cx="0" cy="2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5" name="Line 412"/>
            <p:cNvSpPr>
              <a:spLocks noChangeShapeType="1"/>
            </p:cNvSpPr>
            <p:nvPr/>
          </p:nvSpPr>
          <p:spPr bwMode="auto">
            <a:xfrm flipH="1">
              <a:off x="4638" y="1975"/>
              <a:ext cx="0" cy="5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6" name="Oval 413"/>
            <p:cNvSpPr>
              <a:spLocks noChangeArrowheads="1"/>
            </p:cNvSpPr>
            <p:nvPr/>
          </p:nvSpPr>
          <p:spPr bwMode="auto">
            <a:xfrm>
              <a:off x="4618" y="1786"/>
              <a:ext cx="41" cy="45"/>
            </a:xfrm>
            <a:prstGeom prst="ellipse">
              <a:avLst/>
            </a:prstGeom>
            <a:solidFill>
              <a:srgbClr val="000000"/>
            </a:solidFill>
            <a:ln w="38100">
              <a:solidFill>
                <a:srgbClr val="000000"/>
              </a:solidFill>
              <a:round/>
              <a:headEnd/>
              <a:tailEnd/>
            </a:ln>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9070" name="Text Box 414"/>
            <p:cNvSpPr txBox="1">
              <a:spLocks noChangeArrowheads="1"/>
            </p:cNvSpPr>
            <p:nvPr/>
          </p:nvSpPr>
          <p:spPr bwMode="auto">
            <a:xfrm>
              <a:off x="4583" y="3421"/>
              <a:ext cx="116" cy="327"/>
            </a:xfrm>
            <a:prstGeom prst="rect">
              <a:avLst/>
            </a:prstGeom>
            <a:noFill/>
            <a:ln w="28575">
              <a:noFill/>
              <a:miter lim="800000"/>
              <a:headEnd/>
              <a:tailEnd/>
            </a:ln>
            <a:effectLst/>
          </p:spPr>
          <p:txBody>
            <a:bodyPr wrap="none" anchor="ctr">
              <a:spAutoFit/>
            </a:bodyPr>
            <a:lstStyle/>
            <a:p>
              <a:pPr algn="ctr" eaLnBrk="1" hangingPunct="1">
                <a:spcBef>
                  <a:spcPct val="50000"/>
                </a:spcBef>
                <a:defRPr/>
              </a:pPr>
              <a:endParaRPr kumimoji="1" lang="zh-CN" altLang="zh-CN" sz="2800">
                <a:solidFill>
                  <a:srgbClr val="006600"/>
                </a:solidFill>
                <a:effectLst>
                  <a:outerShdw blurRad="38100" dist="38100" dir="2700000" algn="tl">
                    <a:srgbClr val="C0C0C0"/>
                  </a:outerShdw>
                </a:effectLst>
                <a:latin typeface="Times New Roman" pitchFamily="18" charset="0"/>
              </a:endParaRPr>
            </a:p>
          </p:txBody>
        </p:sp>
        <p:sp>
          <p:nvSpPr>
            <p:cNvPr id="45138" name="Rectangle 415"/>
            <p:cNvSpPr>
              <a:spLocks noChangeArrowheads="1"/>
            </p:cNvSpPr>
            <p:nvPr/>
          </p:nvSpPr>
          <p:spPr bwMode="auto">
            <a:xfrm>
              <a:off x="5340" y="3176"/>
              <a:ext cx="48" cy="13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39" name="Line 416"/>
            <p:cNvSpPr>
              <a:spLocks noChangeShapeType="1"/>
            </p:cNvSpPr>
            <p:nvPr/>
          </p:nvSpPr>
          <p:spPr bwMode="auto">
            <a:xfrm>
              <a:off x="5338" y="3311"/>
              <a:ext cx="23" cy="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40" name="Line 417"/>
            <p:cNvSpPr>
              <a:spLocks noChangeShapeType="1"/>
            </p:cNvSpPr>
            <p:nvPr/>
          </p:nvSpPr>
          <p:spPr bwMode="auto">
            <a:xfrm flipH="1">
              <a:off x="5364" y="3311"/>
              <a:ext cx="24" cy="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074" name="Text Box 418"/>
            <p:cNvSpPr txBox="1">
              <a:spLocks noChangeArrowheads="1"/>
            </p:cNvSpPr>
            <p:nvPr/>
          </p:nvSpPr>
          <p:spPr bwMode="auto">
            <a:xfrm>
              <a:off x="5366" y="3086"/>
              <a:ext cx="394"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i="1">
                  <a:solidFill>
                    <a:srgbClr val="006600"/>
                  </a:solidFill>
                  <a:effectLst>
                    <a:outerShdw blurRad="38100" dist="38100" dir="2700000" algn="tl">
                      <a:srgbClr val="C0C0C0"/>
                    </a:outerShdw>
                  </a:effectLst>
                  <a:latin typeface="Times New Roman" pitchFamily="18" charset="0"/>
                </a:rPr>
                <a:t>R</a:t>
              </a:r>
              <a:r>
                <a:rPr kumimoji="1" lang="en-US" altLang="zh-CN" sz="2800" baseline="-25000">
                  <a:solidFill>
                    <a:srgbClr val="006600"/>
                  </a:solidFill>
                  <a:effectLst>
                    <a:outerShdw blurRad="38100" dist="38100" dir="2700000" algn="tl">
                      <a:srgbClr val="C0C0C0"/>
                    </a:outerShdw>
                  </a:effectLst>
                  <a:latin typeface="Times New Roman" pitchFamily="18" charset="0"/>
                </a:rPr>
                <a:t>G</a:t>
              </a:r>
            </a:p>
          </p:txBody>
        </p:sp>
        <p:sp>
          <p:nvSpPr>
            <p:cNvPr id="45142" name="Line 419"/>
            <p:cNvSpPr>
              <a:spLocks noChangeShapeType="1"/>
            </p:cNvSpPr>
            <p:nvPr/>
          </p:nvSpPr>
          <p:spPr bwMode="auto">
            <a:xfrm flipH="1" flipV="1">
              <a:off x="3690" y="3452"/>
              <a:ext cx="1578" cy="6"/>
            </a:xfrm>
            <a:prstGeom prst="line">
              <a:avLst/>
            </a:prstGeom>
            <a:noFill/>
            <a:ln w="28575">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076" name="Text Box 420"/>
            <p:cNvSpPr txBox="1">
              <a:spLocks noChangeArrowheads="1"/>
            </p:cNvSpPr>
            <p:nvPr/>
          </p:nvSpPr>
          <p:spPr bwMode="auto">
            <a:xfrm>
              <a:off x="5136" y="2462"/>
              <a:ext cx="284"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i="1">
                  <a:solidFill>
                    <a:srgbClr val="006600"/>
                  </a:solidFill>
                  <a:effectLst>
                    <a:outerShdw blurRad="38100" dist="38100" dir="2700000" algn="tl">
                      <a:srgbClr val="C0C0C0"/>
                    </a:outerShdw>
                  </a:effectLst>
                  <a:latin typeface="Times New Roman" pitchFamily="18" charset="0"/>
                </a:rPr>
                <a:t>I</a:t>
              </a:r>
              <a:r>
                <a:rPr kumimoji="1" lang="en-US" altLang="zh-CN" sz="2800" baseline="-25000">
                  <a:solidFill>
                    <a:srgbClr val="006600"/>
                  </a:solidFill>
                  <a:effectLst>
                    <a:outerShdw blurRad="38100" dist="38100" dir="2700000" algn="tl">
                      <a:srgbClr val="C0C0C0"/>
                    </a:outerShdw>
                  </a:effectLst>
                  <a:latin typeface="Times New Roman" pitchFamily="18" charset="0"/>
                </a:rPr>
                <a:t>e</a:t>
              </a:r>
            </a:p>
          </p:txBody>
        </p:sp>
      </p:grpSp>
      <p:sp>
        <p:nvSpPr>
          <p:cNvPr id="199095" name="Text Box 439"/>
          <p:cNvSpPr txBox="1">
            <a:spLocks noChangeArrowheads="1"/>
          </p:cNvSpPr>
          <p:nvPr/>
        </p:nvSpPr>
        <p:spPr bwMode="auto">
          <a:xfrm>
            <a:off x="454025" y="5559425"/>
            <a:ext cx="82946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rPr>
              <a:t>此电流不足以使大容量的保护装置动作，而使设备外壳长期带电，其对地电压为</a:t>
            </a:r>
            <a:r>
              <a:rPr kumimoji="1" lang="en-US" altLang="zh-CN" sz="2400">
                <a:latin typeface="Times New Roman" panose="02020603050405020304" pitchFamily="18" charset="0"/>
              </a:rPr>
              <a:t>110V</a:t>
            </a:r>
            <a:r>
              <a:rPr kumimoji="1" lang="zh-CN" altLang="en-US" sz="2400">
                <a:latin typeface="Times New Roman" panose="02020603050405020304" pitchFamily="18" charset="0"/>
              </a:rPr>
              <a:t>。</a:t>
            </a:r>
          </a:p>
        </p:txBody>
      </p:sp>
      <p:sp>
        <p:nvSpPr>
          <p:cNvPr id="199105" name="Text Box 449"/>
          <p:cNvSpPr txBox="1">
            <a:spLocks noChangeArrowheads="1"/>
          </p:cNvSpPr>
          <p:nvPr/>
        </p:nvSpPr>
        <p:spPr bwMode="auto">
          <a:xfrm>
            <a:off x="611188" y="3043238"/>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a:t>分析：</a:t>
            </a:r>
          </a:p>
        </p:txBody>
      </p:sp>
      <p:pic>
        <p:nvPicPr>
          <p:cNvPr id="2" name="2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8651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98661"/>
                                        </p:tgtEl>
                                        <p:attrNameLst>
                                          <p:attrName>style.visibility</p:attrName>
                                        </p:attrNameLst>
                                      </p:cBhvr>
                                      <p:to>
                                        <p:strVal val="visible"/>
                                      </p:to>
                                    </p:set>
                                    <p:animEffect transition="in" filter="blinds(horizontal)">
                                      <p:cBhvr>
                                        <p:cTn id="11" dur="500"/>
                                        <p:tgtEl>
                                          <p:spTgt spid="19866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99105"/>
                                        </p:tgtEl>
                                        <p:attrNameLst>
                                          <p:attrName>style.visibility</p:attrName>
                                        </p:attrNameLst>
                                      </p:cBhvr>
                                      <p:to>
                                        <p:strVal val="visible"/>
                                      </p:to>
                                    </p:set>
                                    <p:animEffect transition="in" filter="blinds(horizontal)">
                                      <p:cBhvr>
                                        <p:cTn id="16" dur="500"/>
                                        <p:tgtEl>
                                          <p:spTgt spid="19910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98769"/>
                                        </p:tgtEl>
                                        <p:attrNameLst>
                                          <p:attrName>style.visibility</p:attrName>
                                        </p:attrNameLst>
                                      </p:cBhvr>
                                      <p:to>
                                        <p:strVal val="visible"/>
                                      </p:to>
                                    </p:set>
                                    <p:animEffect transition="in" filter="wipe(up)">
                                      <p:cBhvr>
                                        <p:cTn id="21" dur="500"/>
                                        <p:tgtEl>
                                          <p:spTgt spid="1987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8770"/>
                                        </p:tgtEl>
                                        <p:attrNameLst>
                                          <p:attrName>style.visibility</p:attrName>
                                        </p:attrNameLst>
                                      </p:cBhvr>
                                      <p:to>
                                        <p:strVal val="visible"/>
                                      </p:to>
                                    </p:set>
                                    <p:animEffect transition="in" filter="wipe(left)">
                                      <p:cBhvr>
                                        <p:cTn id="26" dur="500"/>
                                        <p:tgtEl>
                                          <p:spTgt spid="198770"/>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199095"/>
                                        </p:tgtEl>
                                        <p:attrNameLst>
                                          <p:attrName>style.visibility</p:attrName>
                                        </p:attrNameLst>
                                      </p:cBhvr>
                                      <p:to>
                                        <p:strVal val="visible"/>
                                      </p:to>
                                    </p:set>
                                    <p:animEffect transition="in" filter="box(out)">
                                      <p:cBhvr>
                                        <p:cTn id="31" dur="500"/>
                                        <p:tgtEl>
                                          <p:spTgt spid="19909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2"/>
                </p:tgtEl>
              </p:cMediaNode>
            </p:audio>
          </p:childTnLst>
        </p:cTn>
      </p:par>
    </p:tnLst>
    <p:bldLst>
      <p:bldP spid="198661" grpId="0" animBg="1"/>
      <p:bldP spid="198769" grpId="0"/>
      <p:bldP spid="199095" grpId="0" autoUpdateAnimBg="0"/>
      <p:bldP spid="19910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539750" y="981075"/>
            <a:ext cx="5710238" cy="757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dirty="0" smtClean="0">
                <a:solidFill>
                  <a:srgbClr val="FF3300"/>
                </a:solidFill>
                <a:latin typeface="宋体" panose="02010600030101010101" pitchFamily="2" charset="-122"/>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latin typeface="宋体" panose="02010600030101010101" pitchFamily="2" charset="-122"/>
              </a:rPr>
              <a:t>电气产品</a:t>
            </a:r>
          </a:p>
        </p:txBody>
      </p:sp>
      <p:sp>
        <p:nvSpPr>
          <p:cNvPr id="92163" name="Rectangle 3"/>
          <p:cNvSpPr>
            <a:spLocks noGrp="1" noChangeArrowheads="1"/>
          </p:cNvSpPr>
          <p:nvPr>
            <p:ph type="body" sz="half" idx="1"/>
          </p:nvPr>
        </p:nvSpPr>
        <p:spPr bwMode="auto">
          <a:xfrm>
            <a:off x="755650" y="1916113"/>
            <a:ext cx="3868738" cy="296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2400" b="1" smtClean="0">
                <a:solidFill>
                  <a:schemeClr val="tx2"/>
                </a:solidFill>
              </a:rPr>
              <a:t>安全认证   旧认证标志</a:t>
            </a:r>
          </a:p>
        </p:txBody>
      </p:sp>
      <p:pic>
        <p:nvPicPr>
          <p:cNvPr id="92164" name="Picture 4" descr="cce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2060575"/>
            <a:ext cx="1008062"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5" descr="cce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774950"/>
            <a:ext cx="38163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1" name="Rectangle 11"/>
          <p:cNvSpPr>
            <a:spLocks noChangeArrowheads="1"/>
          </p:cNvSpPr>
          <p:nvPr/>
        </p:nvSpPr>
        <p:spPr bwMode="auto">
          <a:xfrm>
            <a:off x="285750" y="3500438"/>
            <a:ext cx="8318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Arial Narrow" panose="020B0606020202030204" pitchFamily="34" charset="0"/>
              </a:rPr>
              <a:t>新的国家强制性产品认证标志名称为</a:t>
            </a:r>
            <a:r>
              <a:rPr kumimoji="1" lang="zh-CN" altLang="en-US" sz="2400">
                <a:latin typeface="宋体" panose="02010600030101010101" pitchFamily="2" charset="-122"/>
              </a:rPr>
              <a:t>“</a:t>
            </a:r>
            <a:r>
              <a:rPr kumimoji="1" lang="zh-CN" altLang="en-US" sz="2400">
                <a:latin typeface="Arial Narrow" panose="020B0606020202030204" pitchFamily="34" charset="0"/>
              </a:rPr>
              <a:t>中国强制认证</a:t>
            </a:r>
            <a:r>
              <a:rPr kumimoji="1" lang="zh-CN" altLang="en-US" sz="2400">
                <a:latin typeface="宋体" panose="02010600030101010101" pitchFamily="2" charset="-122"/>
              </a:rPr>
              <a:t>”</a:t>
            </a:r>
            <a:r>
              <a:rPr kumimoji="1" lang="en-US" altLang="zh-CN" sz="2400">
                <a:latin typeface="Arial Narrow" panose="020B0606020202030204" pitchFamily="34" charset="0"/>
              </a:rPr>
              <a:t>(China Compulsory Certification)</a:t>
            </a:r>
            <a:r>
              <a:rPr kumimoji="1" lang="zh-CN" altLang="en-US" sz="2400">
                <a:latin typeface="Arial Narrow" panose="020B0606020202030204" pitchFamily="34" charset="0"/>
              </a:rPr>
              <a:t>，英文缩写为 </a:t>
            </a:r>
            <a:r>
              <a:rPr kumimoji="1" lang="zh-CN" altLang="en-US" sz="2400">
                <a:latin typeface="宋体" panose="02010600030101010101" pitchFamily="2" charset="-122"/>
              </a:rPr>
              <a:t>“</a:t>
            </a:r>
            <a:r>
              <a:rPr kumimoji="1" lang="en-US" altLang="zh-CN" sz="2400">
                <a:latin typeface="Arial Narrow" panose="020B0606020202030204" pitchFamily="34" charset="0"/>
              </a:rPr>
              <a:t>CCC</a:t>
            </a:r>
            <a:r>
              <a:rPr kumimoji="1" lang="en-US" altLang="zh-CN" sz="2400">
                <a:latin typeface="宋体" panose="02010600030101010101" pitchFamily="2" charset="-122"/>
              </a:rPr>
              <a:t>”</a:t>
            </a:r>
            <a:r>
              <a:rPr kumimoji="1" lang="en-US" altLang="zh-CN" sz="2400">
                <a:latin typeface="Arial Narrow" panose="020B0606020202030204" pitchFamily="34" charset="0"/>
              </a:rPr>
              <a:t> </a:t>
            </a:r>
            <a:r>
              <a:rPr kumimoji="1" lang="zh-CN" altLang="en-US" sz="2400">
                <a:latin typeface="Arial Narrow" panose="020B0606020202030204" pitchFamily="34" charset="0"/>
              </a:rPr>
              <a:t>，即</a:t>
            </a:r>
            <a:r>
              <a:rPr kumimoji="1" lang="zh-CN" altLang="en-US" sz="2400">
                <a:latin typeface="宋体" panose="02010600030101010101" pitchFamily="2" charset="-122"/>
              </a:rPr>
              <a:t>“</a:t>
            </a:r>
            <a:r>
              <a:rPr kumimoji="1" lang="zh-CN" altLang="en-US" sz="2400">
                <a:latin typeface="Arial Narrow" panose="020B0606020202030204" pitchFamily="34" charset="0"/>
              </a:rPr>
              <a:t> </a:t>
            </a:r>
            <a:r>
              <a:rPr kumimoji="1" lang="en-US" altLang="zh-CN" sz="2400">
                <a:latin typeface="Arial Narrow" panose="020B0606020202030204" pitchFamily="34" charset="0"/>
              </a:rPr>
              <a:t>3C</a:t>
            </a:r>
            <a:r>
              <a:rPr kumimoji="1" lang="en-US" altLang="zh-CN" sz="2400">
                <a:latin typeface="宋体" panose="02010600030101010101" pitchFamily="2" charset="-122"/>
              </a:rPr>
              <a:t>”</a:t>
            </a:r>
            <a:r>
              <a:rPr kumimoji="1" lang="en-US" altLang="zh-CN" sz="2400">
                <a:latin typeface="Arial Narrow" panose="020B0606020202030204" pitchFamily="34" charset="0"/>
              </a:rPr>
              <a:t> </a:t>
            </a:r>
            <a:r>
              <a:rPr kumimoji="1" lang="zh-CN" altLang="en-US" sz="2400">
                <a:latin typeface="Arial Narrow" panose="020B0606020202030204" pitchFamily="34" charset="0"/>
              </a:rPr>
              <a:t>。</a:t>
            </a:r>
          </a:p>
        </p:txBody>
      </p:sp>
      <p:pic>
        <p:nvPicPr>
          <p:cNvPr id="92172" name="Picture 12" descr="cccs_mark"/>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3059113" y="4652963"/>
            <a:ext cx="2233612" cy="1709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3" name="Rectangle 13"/>
          <p:cNvSpPr>
            <a:spLocks noChangeArrowheads="1"/>
          </p:cNvSpPr>
          <p:nvPr/>
        </p:nvSpPr>
        <p:spPr bwMode="auto">
          <a:xfrm>
            <a:off x="5867400" y="5013325"/>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solidFill>
                  <a:srgbClr val="FF3300"/>
                </a:solidFill>
                <a:latin typeface="Times New Roman" panose="02020603050405020304" pitchFamily="18" charset="0"/>
              </a:rPr>
              <a:t>“</a:t>
            </a:r>
            <a:r>
              <a:rPr kumimoji="1" lang="en-US" altLang="zh-CN" sz="2400">
                <a:solidFill>
                  <a:srgbClr val="FF3300"/>
                </a:solidFill>
                <a:latin typeface="Arial Narrow" panose="020B0606020202030204" pitchFamily="34" charset="0"/>
              </a:rPr>
              <a:t>S</a:t>
            </a:r>
            <a:r>
              <a:rPr kumimoji="1" lang="en-US" altLang="zh-CN" sz="2400">
                <a:solidFill>
                  <a:srgbClr val="FF3300"/>
                </a:solidFill>
                <a:latin typeface="Times New Roman" panose="02020603050405020304" pitchFamily="18" charset="0"/>
              </a:rPr>
              <a:t>”</a:t>
            </a:r>
            <a:r>
              <a:rPr kumimoji="1" lang="zh-CN" altLang="en-US" sz="2400">
                <a:solidFill>
                  <a:srgbClr val="FF3300"/>
                </a:solidFill>
                <a:latin typeface="Arial Narrow" panose="020B0606020202030204" pitchFamily="34" charset="0"/>
              </a:rPr>
              <a:t>代表安全认证 </a:t>
            </a:r>
          </a:p>
        </p:txBody>
      </p:sp>
      <p:pic>
        <p:nvPicPr>
          <p:cNvPr id="2" nam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653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2163">
                                            <p:txEl>
                                              <p:pRg st="0" end="0"/>
                                            </p:txEl>
                                          </p:spTgt>
                                        </p:tgtEl>
                                        <p:attrNameLst>
                                          <p:attrName>style.visibility</p:attrName>
                                        </p:attrNameLst>
                                      </p:cBhvr>
                                      <p:to>
                                        <p:strVal val="visible"/>
                                      </p:to>
                                    </p:set>
                                    <p:animEffect transition="in" filter="blinds(horizontal)">
                                      <p:cBhvr>
                                        <p:cTn id="11" dur="500"/>
                                        <p:tgtEl>
                                          <p:spTgt spid="921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2164"/>
                                        </p:tgtEl>
                                        <p:attrNameLst>
                                          <p:attrName>style.visibility</p:attrName>
                                        </p:attrNameLst>
                                      </p:cBhvr>
                                      <p:to>
                                        <p:strVal val="visible"/>
                                      </p:to>
                                    </p:set>
                                    <p:animEffect transition="in" filter="wipe(up)">
                                      <p:cBhvr>
                                        <p:cTn id="16" dur="500"/>
                                        <p:tgtEl>
                                          <p:spTgt spid="92164"/>
                                        </p:tgtEl>
                                      </p:cBhvr>
                                    </p:animEffect>
                                  </p:childTnLst>
                                </p:cTn>
                              </p:par>
                              <p:par>
                                <p:cTn id="17" presetID="22" presetClass="entr" presetSubtype="1" fill="hold" nodeType="withEffect">
                                  <p:stCondLst>
                                    <p:cond delay="0"/>
                                  </p:stCondLst>
                                  <p:childTnLst>
                                    <p:set>
                                      <p:cBhvr>
                                        <p:cTn id="18" dur="1" fill="hold">
                                          <p:stCondLst>
                                            <p:cond delay="0"/>
                                          </p:stCondLst>
                                        </p:cTn>
                                        <p:tgtEl>
                                          <p:spTgt spid="92165"/>
                                        </p:tgtEl>
                                        <p:attrNameLst>
                                          <p:attrName>style.visibility</p:attrName>
                                        </p:attrNameLst>
                                      </p:cBhvr>
                                      <p:to>
                                        <p:strVal val="visible"/>
                                      </p:to>
                                    </p:set>
                                    <p:animEffect transition="in" filter="wipe(up)">
                                      <p:cBhvr>
                                        <p:cTn id="19" dur="500"/>
                                        <p:tgtEl>
                                          <p:spTgt spid="921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2171"/>
                                        </p:tgtEl>
                                        <p:attrNameLst>
                                          <p:attrName>style.visibility</p:attrName>
                                        </p:attrNameLst>
                                      </p:cBhvr>
                                      <p:to>
                                        <p:strVal val="visible"/>
                                      </p:to>
                                    </p:set>
                                    <p:animEffect transition="in" filter="wipe(left)">
                                      <p:cBhvr>
                                        <p:cTn id="24" dur="500"/>
                                        <p:tgtEl>
                                          <p:spTgt spid="9217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2173"/>
                                        </p:tgtEl>
                                        <p:attrNameLst>
                                          <p:attrName>style.visibility</p:attrName>
                                        </p:attrNameLst>
                                      </p:cBhvr>
                                      <p:to>
                                        <p:strVal val="visible"/>
                                      </p:to>
                                    </p:set>
                                    <p:animEffect transition="in" filter="wipe(left)">
                                      <p:cBhvr>
                                        <p:cTn id="27" dur="500"/>
                                        <p:tgtEl>
                                          <p:spTgt spid="92173"/>
                                        </p:tgtEl>
                                      </p:cBhvr>
                                    </p:animEffect>
                                  </p:childTnLst>
                                </p:cTn>
                              </p:par>
                              <p:par>
                                <p:cTn id="28" presetID="22" presetClass="entr" presetSubtype="8" fill="hold" nodeType="withEffect">
                                  <p:stCondLst>
                                    <p:cond delay="0"/>
                                  </p:stCondLst>
                                  <p:childTnLst>
                                    <p:set>
                                      <p:cBhvr>
                                        <p:cTn id="29" dur="1" fill="hold">
                                          <p:stCondLst>
                                            <p:cond delay="0"/>
                                          </p:stCondLst>
                                        </p:cTn>
                                        <p:tgtEl>
                                          <p:spTgt spid="92172"/>
                                        </p:tgtEl>
                                        <p:attrNameLst>
                                          <p:attrName>style.visibility</p:attrName>
                                        </p:attrNameLst>
                                      </p:cBhvr>
                                      <p:to>
                                        <p:strVal val="visible"/>
                                      </p:to>
                                    </p:set>
                                    <p:animEffect transition="in" filter="wipe(left)">
                                      <p:cBhvr>
                                        <p:cTn id="30" dur="500"/>
                                        <p:tgtEl>
                                          <p:spTgt spid="9217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2"/>
                </p:tgtEl>
              </p:cMediaNode>
            </p:audio>
          </p:childTnLst>
        </p:cTn>
      </p:par>
    </p:tnLst>
    <p:bldLst>
      <p:bldP spid="92163" grpId="0" build="p"/>
      <p:bldP spid="92171" grpId="0"/>
      <p:bldP spid="9217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307975" y="1052513"/>
            <a:ext cx="7793038"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dirty="0" smtClean="0">
                <a:solidFill>
                  <a:srgbClr val="FF3300"/>
                </a:solidFill>
                <a:latin typeface="宋体" panose="02010600030101010101" pitchFamily="2" charset="-122"/>
              </a:rPr>
              <a:t>安全用电</a:t>
            </a:r>
            <a:r>
              <a:rPr lang="en-US" altLang="zh-CN" b="1" dirty="0" smtClean="0">
                <a:solidFill>
                  <a:srgbClr val="FF3300"/>
                </a:solidFill>
                <a:latin typeface="Arial" panose="020B0604020202020204" pitchFamily="34" charset="0"/>
              </a:rPr>
              <a:t>——</a:t>
            </a:r>
            <a:r>
              <a:rPr lang="zh-CN" altLang="en-US" b="1" dirty="0" smtClean="0">
                <a:solidFill>
                  <a:srgbClr val="FF3300"/>
                </a:solidFill>
                <a:latin typeface="宋体" panose="02010600030101010101" pitchFamily="2" charset="-122"/>
              </a:rPr>
              <a:t>电气产品</a:t>
            </a:r>
          </a:p>
        </p:txBody>
      </p:sp>
      <p:sp>
        <p:nvSpPr>
          <p:cNvPr id="166915" name="Rectangle 3"/>
          <p:cNvSpPr>
            <a:spLocks noGrp="1" noChangeArrowheads="1"/>
          </p:cNvSpPr>
          <p:nvPr>
            <p:ph type="body" idx="1"/>
          </p:nvPr>
        </p:nvSpPr>
        <p:spPr bwMode="auto">
          <a:xfrm>
            <a:off x="468313" y="1916113"/>
            <a:ext cx="8675687" cy="1008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b="1" smtClean="0">
                <a:latin typeface="宋体" panose="02010600030101010101" pitchFamily="2" charset="-122"/>
              </a:rPr>
              <a:t>电磁干扰 </a:t>
            </a:r>
            <a:r>
              <a:rPr lang="en-US" altLang="zh-CN" b="1" smtClean="0">
                <a:latin typeface="Times New Roman" panose="02020603050405020304" pitchFamily="18" charset="0"/>
              </a:rPr>
              <a:t>EMI</a:t>
            </a:r>
            <a:r>
              <a:rPr lang="zh-CN" altLang="en-US" b="1" smtClean="0">
                <a:latin typeface="Times New Roman" panose="02020603050405020304" pitchFamily="18" charset="0"/>
              </a:rPr>
              <a:t>（</a:t>
            </a:r>
            <a:r>
              <a:rPr lang="en-US" altLang="zh-CN" b="1" smtClean="0">
                <a:latin typeface="Times New Roman" panose="02020603050405020304" pitchFamily="18" charset="0"/>
              </a:rPr>
              <a:t>electromagnetic interference</a:t>
            </a:r>
            <a:r>
              <a:rPr lang="zh-CN" altLang="en-US" b="1" smtClean="0">
                <a:latin typeface="宋体" panose="02010600030101010101" pitchFamily="2" charset="-122"/>
              </a:rPr>
              <a:t>）</a:t>
            </a:r>
          </a:p>
        </p:txBody>
      </p:sp>
      <p:pic>
        <p:nvPicPr>
          <p:cNvPr id="47108" name="Picture 4" descr="BD0671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350" y="3957638"/>
            <a:ext cx="1773238"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descr="BD05680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3438" y="3573463"/>
            <a:ext cx="33623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Text Box 6"/>
          <p:cNvSpPr txBox="1">
            <a:spLocks noChangeArrowheads="1"/>
          </p:cNvSpPr>
          <p:nvPr/>
        </p:nvSpPr>
        <p:spPr bwMode="auto">
          <a:xfrm>
            <a:off x="898525" y="2535238"/>
            <a:ext cx="68421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a:t>电磁辐射对正常工作的电子电气设备产生干扰，引起这些设备发生错误或者性能下降。</a:t>
            </a:r>
          </a:p>
        </p:txBody>
      </p:sp>
      <p:pic>
        <p:nvPicPr>
          <p:cNvPr id="2" nam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202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6915">
                                            <p:txEl>
                                              <p:pRg st="0" end="0"/>
                                            </p:txEl>
                                          </p:spTgt>
                                        </p:tgtEl>
                                        <p:attrNameLst>
                                          <p:attrName>style.visibility</p:attrName>
                                        </p:attrNameLst>
                                      </p:cBhvr>
                                      <p:to>
                                        <p:strVal val="visible"/>
                                      </p:to>
                                    </p:set>
                                    <p:animEffect transition="in" filter="blinds(horizontal)">
                                      <p:cBhvr>
                                        <p:cTn id="11" dur="500"/>
                                        <p:tgtEl>
                                          <p:spTgt spid="1669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6918"/>
                                        </p:tgtEl>
                                        <p:attrNameLst>
                                          <p:attrName>style.visibility</p:attrName>
                                        </p:attrNameLst>
                                      </p:cBhvr>
                                      <p:to>
                                        <p:strVal val="visible"/>
                                      </p:to>
                                    </p:set>
                                    <p:animEffect transition="in" filter="blinds(horizontal)">
                                      <p:cBhvr>
                                        <p:cTn id="16" dur="500"/>
                                        <p:tgtEl>
                                          <p:spTgt spid="1669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66915" grpId="0" build="p"/>
      <p:bldP spid="16691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34925" y="1174750"/>
            <a:ext cx="7793038" cy="1462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b="1" smtClean="0">
                <a:solidFill>
                  <a:srgbClr val="FF3300"/>
                </a:solidFill>
                <a:latin typeface="宋体" panose="02010600030101010101" pitchFamily="2" charset="-122"/>
              </a:rPr>
              <a:t> </a:t>
            </a:r>
            <a:r>
              <a:rPr lang="zh-CN" altLang="en-US" b="1" smtClean="0">
                <a:solidFill>
                  <a:srgbClr val="FF3300"/>
                </a:solidFill>
                <a:latin typeface="宋体" panose="02010600030101010101" pitchFamily="2" charset="-122"/>
              </a:rPr>
              <a:t>安全用电</a:t>
            </a:r>
            <a:r>
              <a:rPr lang="en-US" altLang="zh-CN" b="1" smtClean="0">
                <a:solidFill>
                  <a:srgbClr val="FF3300"/>
                </a:solidFill>
                <a:latin typeface="Arial" panose="020B0604020202020204" pitchFamily="34" charset="0"/>
              </a:rPr>
              <a:t>——</a:t>
            </a:r>
            <a:r>
              <a:rPr lang="zh-CN" altLang="en-US" b="1" smtClean="0">
                <a:solidFill>
                  <a:srgbClr val="FF3300"/>
                </a:solidFill>
                <a:latin typeface="宋体" panose="02010600030101010101" pitchFamily="2" charset="-122"/>
              </a:rPr>
              <a:t>电气产品</a:t>
            </a:r>
          </a:p>
        </p:txBody>
      </p:sp>
      <p:sp>
        <p:nvSpPr>
          <p:cNvPr id="165891" name="Rectangle 3"/>
          <p:cNvSpPr>
            <a:spLocks noGrp="1" noChangeArrowheads="1"/>
          </p:cNvSpPr>
          <p:nvPr>
            <p:ph type="body" idx="1"/>
          </p:nvPr>
        </p:nvSpPr>
        <p:spPr bwMode="auto">
          <a:xfrm>
            <a:off x="539750" y="1916113"/>
            <a:ext cx="7772400" cy="2203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b="1" smtClean="0">
                <a:latin typeface="宋体" panose="02010600030101010101" pitchFamily="2" charset="-122"/>
              </a:rPr>
              <a:t>电磁辐射</a:t>
            </a:r>
            <a:r>
              <a:rPr lang="en-US" altLang="zh-CN" b="1" smtClean="0">
                <a:latin typeface="Times New Roman" panose="02020603050405020304" pitchFamily="18" charset="0"/>
              </a:rPr>
              <a:t>EMR</a:t>
            </a:r>
          </a:p>
          <a:p>
            <a:pPr eaLnBrk="1" hangingPunct="1">
              <a:buFontTx/>
              <a:buNone/>
            </a:pPr>
            <a:r>
              <a:rPr lang="en-US" altLang="zh-CN" sz="2400" b="1" smtClean="0">
                <a:latin typeface="宋体" panose="02010600030101010101" pitchFamily="2" charset="-122"/>
              </a:rPr>
              <a:t>  </a:t>
            </a:r>
          </a:p>
        </p:txBody>
      </p:sp>
      <p:pic>
        <p:nvPicPr>
          <p:cNvPr id="49156" name="Picture 5" descr="调整大小 dcw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3213100"/>
            <a:ext cx="20574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6" descr="调整大小 dcwr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860800"/>
            <a:ext cx="1905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descr="调整大小 dcwr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4508500"/>
            <a:ext cx="1905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 Box 8"/>
          <p:cNvSpPr txBox="1">
            <a:spLocks noChangeArrowheads="1"/>
          </p:cNvSpPr>
          <p:nvPr/>
        </p:nvSpPr>
        <p:spPr bwMode="auto">
          <a:xfrm>
            <a:off x="825500" y="2492375"/>
            <a:ext cx="7778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a:t>电磁辐射是一种物理现象，是指能量以电磁波的形式由源发射到空间的现象。</a:t>
            </a:r>
          </a:p>
        </p:txBody>
      </p:sp>
      <p:sp>
        <p:nvSpPr>
          <p:cNvPr id="165898" name="Text Box 10"/>
          <p:cNvSpPr txBox="1">
            <a:spLocks noChangeArrowheads="1"/>
          </p:cNvSpPr>
          <p:nvPr/>
        </p:nvSpPr>
        <p:spPr bwMode="auto">
          <a:xfrm>
            <a:off x="827088" y="3357563"/>
            <a:ext cx="273526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CC0099"/>
              </a:buClr>
              <a:buFontTx/>
              <a:buChar char="•"/>
            </a:pPr>
            <a:r>
              <a:rPr lang="zh-CN" altLang="en-US" sz="2400">
                <a:latin typeface="宋体" panose="02010600030101010101" pitchFamily="2" charset="-122"/>
              </a:rPr>
              <a:t>天然辐射源 </a:t>
            </a:r>
          </a:p>
          <a:p>
            <a:pPr eaLnBrk="1" hangingPunct="1">
              <a:spcBef>
                <a:spcPct val="50000"/>
              </a:spcBef>
              <a:buClr>
                <a:srgbClr val="CC0099"/>
              </a:buClr>
              <a:buFontTx/>
              <a:buChar char="•"/>
            </a:pPr>
            <a:r>
              <a:rPr lang="zh-CN" altLang="en-US" sz="2400">
                <a:latin typeface="宋体" panose="02010600030101010101" pitchFamily="2" charset="-122"/>
              </a:rPr>
              <a:t>人工辐射源</a:t>
            </a:r>
          </a:p>
        </p:txBody>
      </p:sp>
      <p:pic>
        <p:nvPicPr>
          <p:cNvPr id="2" nam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450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5891">
                                            <p:txEl>
                                              <p:pRg st="0" end="0"/>
                                            </p:txEl>
                                          </p:spTgt>
                                        </p:tgtEl>
                                        <p:attrNameLst>
                                          <p:attrName>style.visibility</p:attrName>
                                        </p:attrNameLst>
                                      </p:cBhvr>
                                      <p:to>
                                        <p:strVal val="visible"/>
                                      </p:to>
                                    </p:set>
                                    <p:animEffect transition="in" filter="blinds(horizontal)">
                                      <p:cBhvr>
                                        <p:cTn id="11" dur="500"/>
                                        <p:tgtEl>
                                          <p:spTgt spid="16589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5891">
                                            <p:txEl>
                                              <p:pRg st="1" end="1"/>
                                            </p:txEl>
                                          </p:spTgt>
                                        </p:tgtEl>
                                        <p:attrNameLst>
                                          <p:attrName>style.visibility</p:attrName>
                                        </p:attrNameLst>
                                      </p:cBhvr>
                                      <p:to>
                                        <p:strVal val="visible"/>
                                      </p:to>
                                    </p:set>
                                    <p:animEffect transition="in" filter="blinds(horizontal)">
                                      <p:cBhvr>
                                        <p:cTn id="16" dur="500"/>
                                        <p:tgtEl>
                                          <p:spTgt spid="16589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5898"/>
                                        </p:tgtEl>
                                        <p:attrNameLst>
                                          <p:attrName>style.visibility</p:attrName>
                                        </p:attrNameLst>
                                      </p:cBhvr>
                                      <p:to>
                                        <p:strVal val="visible"/>
                                      </p:to>
                                    </p:set>
                                    <p:animEffect transition="in" filter="blinds(horizontal)">
                                      <p:cBhvr>
                                        <p:cTn id="21" dur="500"/>
                                        <p:tgtEl>
                                          <p:spTgt spid="16589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165891" grpId="0" build="p"/>
      <p:bldP spid="165898"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39750" y="1052513"/>
            <a:ext cx="2705100" cy="1223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latin typeface="宋体" panose="02010600030101010101" pitchFamily="2" charset="-122"/>
              </a:rPr>
              <a:t>安全用电</a:t>
            </a:r>
          </a:p>
        </p:txBody>
      </p:sp>
      <p:sp>
        <p:nvSpPr>
          <p:cNvPr id="87043" name="Rectangle 3"/>
          <p:cNvSpPr>
            <a:spLocks noGrp="1" noChangeArrowheads="1"/>
          </p:cNvSpPr>
          <p:nvPr>
            <p:ph type="body" idx="1"/>
          </p:nvPr>
        </p:nvSpPr>
        <p:spPr bwMode="auto">
          <a:xfrm>
            <a:off x="539750" y="2132013"/>
            <a:ext cx="7073900" cy="2305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SzPct val="90000"/>
              <a:buFont typeface="Wingdings" panose="05000000000000000000" pitchFamily="2" charset="2"/>
              <a:buChar char="l"/>
            </a:pPr>
            <a:r>
              <a:rPr lang="en-US" altLang="zh-CN" b="1" smtClean="0"/>
              <a:t> </a:t>
            </a:r>
            <a:r>
              <a:rPr lang="zh-CN" altLang="en-US" b="1" smtClean="0"/>
              <a:t>电在现代生活中不可或缺</a:t>
            </a:r>
          </a:p>
          <a:p>
            <a:pPr eaLnBrk="1" hangingPunct="1">
              <a:buClr>
                <a:srgbClr val="CC0099"/>
              </a:buClr>
              <a:buSzPct val="90000"/>
              <a:buFont typeface="Wingdings" panose="05000000000000000000" pitchFamily="2" charset="2"/>
              <a:buChar char="l"/>
            </a:pPr>
            <a:r>
              <a:rPr lang="zh-CN" altLang="en-US" b="1" smtClean="0"/>
              <a:t> 电的双重性</a:t>
            </a:r>
          </a:p>
          <a:p>
            <a:pPr eaLnBrk="1" hangingPunct="1">
              <a:buClr>
                <a:srgbClr val="CC0099"/>
              </a:buClr>
              <a:buSzPct val="90000"/>
              <a:buFont typeface="Wingdings" panose="05000000000000000000" pitchFamily="2" charset="2"/>
              <a:buChar char="l"/>
            </a:pPr>
            <a:r>
              <a:rPr lang="zh-CN" altLang="en-US" b="1" smtClean="0"/>
              <a:t> 安全用电是现代人的基本素质</a:t>
            </a:r>
          </a:p>
        </p:txBody>
      </p:sp>
      <p:pic>
        <p:nvPicPr>
          <p:cNvPr id="8196" name="Picture 9" descr="j024069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4652963"/>
            <a:ext cx="182562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2" descr="j02975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850" y="2060575"/>
            <a:ext cx="1195388"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4" descr="j019538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7313" y="4508500"/>
            <a:ext cx="179546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2" descr="j02854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363" y="4581525"/>
            <a:ext cx="18669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42" descr="j029770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08850" y="4581525"/>
            <a:ext cx="147955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103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7043">
                                            <p:txEl>
                                              <p:pRg st="0" end="0"/>
                                            </p:txEl>
                                          </p:spTgt>
                                        </p:tgtEl>
                                        <p:attrNameLst>
                                          <p:attrName>style.visibility</p:attrName>
                                        </p:attrNameLst>
                                      </p:cBhvr>
                                      <p:to>
                                        <p:strVal val="visible"/>
                                      </p:to>
                                    </p:set>
                                    <p:animEffect transition="in" filter="wipe(left)">
                                      <p:cBhvr>
                                        <p:cTn id="11" dur="500"/>
                                        <p:tgtEl>
                                          <p:spTgt spid="8704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7043">
                                            <p:txEl>
                                              <p:pRg st="1" end="1"/>
                                            </p:txEl>
                                          </p:spTgt>
                                        </p:tgtEl>
                                        <p:attrNameLst>
                                          <p:attrName>style.visibility</p:attrName>
                                        </p:attrNameLst>
                                      </p:cBhvr>
                                      <p:to>
                                        <p:strVal val="visible"/>
                                      </p:to>
                                    </p:set>
                                    <p:animEffect transition="in" filter="wipe(left)">
                                      <p:cBhvr>
                                        <p:cTn id="16" dur="500"/>
                                        <p:tgtEl>
                                          <p:spTgt spid="870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7043">
                                            <p:txEl>
                                              <p:pRg st="2" end="2"/>
                                            </p:txEl>
                                          </p:spTgt>
                                        </p:tgtEl>
                                        <p:attrNameLst>
                                          <p:attrName>style.visibility</p:attrName>
                                        </p:attrNameLst>
                                      </p:cBhvr>
                                      <p:to>
                                        <p:strVal val="visible"/>
                                      </p:to>
                                    </p:set>
                                    <p:animEffect transition="in" filter="wipe(left)">
                                      <p:cBhvr>
                                        <p:cTn id="21" dur="500"/>
                                        <p:tgtEl>
                                          <p:spTgt spid="87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bwMode="auto">
          <a:xfrm>
            <a:off x="323850" y="9810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mtClean="0">
                <a:solidFill>
                  <a:srgbClr val="FF3300"/>
                </a:solidFill>
              </a:rPr>
              <a:t> </a:t>
            </a:r>
            <a:r>
              <a:rPr lang="zh-CN" altLang="en-US" b="1" smtClean="0">
                <a:solidFill>
                  <a:srgbClr val="FF3300"/>
                </a:solidFill>
              </a:rPr>
              <a:t>安全用电</a:t>
            </a:r>
            <a:r>
              <a:rPr lang="en-US" altLang="zh-CN" b="1" smtClean="0">
                <a:solidFill>
                  <a:srgbClr val="FF3300"/>
                </a:solidFill>
                <a:latin typeface="Arial" panose="020B0604020202020204" pitchFamily="34" charset="0"/>
              </a:rPr>
              <a:t>——</a:t>
            </a:r>
            <a:r>
              <a:rPr lang="zh-CN" altLang="en-US" b="1" smtClean="0">
                <a:solidFill>
                  <a:srgbClr val="FF3300"/>
                </a:solidFill>
              </a:rPr>
              <a:t>电气产品</a:t>
            </a:r>
          </a:p>
        </p:txBody>
      </p:sp>
      <p:sp>
        <p:nvSpPr>
          <p:cNvPr id="51203" name="Rectangle 6"/>
          <p:cNvSpPr>
            <a:spLocks noChangeArrowheads="1"/>
          </p:cNvSpPr>
          <p:nvPr/>
        </p:nvSpPr>
        <p:spPr bwMode="auto">
          <a:xfrm>
            <a:off x="539750" y="1844675"/>
            <a:ext cx="77724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spcBef>
                <a:spcPct val="20000"/>
              </a:spcBef>
              <a:buClr>
                <a:srgbClr val="CC0099"/>
              </a:buClr>
              <a:buFont typeface="Wingdings" panose="05000000000000000000" pitchFamily="2" charset="2"/>
              <a:buChar char="l"/>
            </a:pPr>
            <a:r>
              <a:rPr lang="zh-CN" altLang="en-US" sz="2800">
                <a:latin typeface="宋体" panose="02010600030101010101" pitchFamily="2" charset="-122"/>
              </a:rPr>
              <a:t>电磁辐射</a:t>
            </a:r>
            <a:r>
              <a:rPr lang="zh-CN" altLang="en-US" sz="2800">
                <a:latin typeface="Times New Roman" panose="02020603050405020304" pitchFamily="18" charset="0"/>
              </a:rPr>
              <a:t>对人体健康的危害</a:t>
            </a:r>
          </a:p>
          <a:p>
            <a:pPr eaLnBrk="1" latinLnBrk="1" hangingPunct="1">
              <a:spcBef>
                <a:spcPct val="20000"/>
              </a:spcBef>
            </a:pPr>
            <a:r>
              <a:rPr lang="zh-CN" altLang="en-US" sz="2400">
                <a:latin typeface="宋体" panose="02010600030101010101" pitchFamily="2" charset="-122"/>
              </a:rPr>
              <a:t>  </a:t>
            </a:r>
          </a:p>
        </p:txBody>
      </p:sp>
      <p:pic>
        <p:nvPicPr>
          <p:cNvPr id="51204" name="Picture 9" descr="capture1"/>
          <p:cNvPicPr>
            <a:picLocks noChangeAspect="1" noChangeArrowheads="1"/>
          </p:cNvPicPr>
          <p:nvPr/>
        </p:nvPicPr>
        <p:blipFill>
          <a:blip r:embed="rId4">
            <a:lum bright="24000"/>
            <a:extLst>
              <a:ext uri="{28A0092B-C50C-407E-A947-70E740481C1C}">
                <a14:useLocalDpi xmlns:a14="http://schemas.microsoft.com/office/drawing/2010/main" val="0"/>
              </a:ext>
            </a:extLst>
          </a:blip>
          <a:srcRect/>
          <a:stretch>
            <a:fillRect/>
          </a:stretch>
        </p:blipFill>
        <p:spPr bwMode="auto">
          <a:xfrm>
            <a:off x="6011863" y="1052513"/>
            <a:ext cx="28479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6" name="Text Box 10"/>
          <p:cNvSpPr txBox="1">
            <a:spLocks noChangeArrowheads="1"/>
          </p:cNvSpPr>
          <p:nvPr/>
        </p:nvSpPr>
        <p:spPr bwMode="auto">
          <a:xfrm>
            <a:off x="755650" y="4652963"/>
            <a:ext cx="72739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a:solidFill>
                  <a:srgbClr val="FF0066"/>
                </a:solidFill>
                <a:latin typeface="宋体" panose="02010600030101010101" pitchFamily="2" charset="-122"/>
              </a:rPr>
              <a:t>电磁辐射的安全标准：</a:t>
            </a:r>
            <a:r>
              <a:rPr lang="zh-CN" altLang="en-US" sz="2400">
                <a:latin typeface="宋体" panose="02010600030101010101" pitchFamily="2" charset="-122"/>
              </a:rPr>
              <a:t>在长、中、短波，电场强度应小于</a:t>
            </a:r>
            <a:r>
              <a:rPr lang="en-US" altLang="zh-CN" sz="2400">
                <a:latin typeface="宋体" panose="02010600030101010101" pitchFamily="2" charset="-122"/>
              </a:rPr>
              <a:t>10V/m</a:t>
            </a:r>
            <a:r>
              <a:rPr lang="zh-CN" altLang="en-US" sz="2400">
                <a:latin typeface="宋体" panose="02010600030101010101" pitchFamily="2" charset="-122"/>
              </a:rPr>
              <a:t>；在超短波段，电场强度应小于</a:t>
            </a:r>
            <a:r>
              <a:rPr lang="en-US" altLang="zh-CN" sz="2400">
                <a:latin typeface="宋体" panose="02010600030101010101" pitchFamily="2" charset="-122"/>
              </a:rPr>
              <a:t>5V/m</a:t>
            </a:r>
            <a:r>
              <a:rPr lang="zh-CN" altLang="en-US" sz="2400">
                <a:latin typeface="宋体" panose="02010600030101010101" pitchFamily="2" charset="-122"/>
              </a:rPr>
              <a:t>，在微波波段，其辐射功率密度应小于</a:t>
            </a:r>
            <a:r>
              <a:rPr lang="en-US" altLang="zh-CN" sz="2400">
                <a:latin typeface="宋体" panose="02010600030101010101" pitchFamily="2" charset="-122"/>
              </a:rPr>
              <a:t>10uw/cm2</a:t>
            </a:r>
            <a:r>
              <a:rPr lang="zh-CN" altLang="en-US" sz="2400">
                <a:latin typeface="宋体" panose="02010600030101010101" pitchFamily="2" charset="-122"/>
              </a:rPr>
              <a:t>。超过上述值即构成电磁污染。</a:t>
            </a:r>
          </a:p>
        </p:txBody>
      </p:sp>
      <p:sp>
        <p:nvSpPr>
          <p:cNvPr id="229388" name="Text Box 12"/>
          <p:cNvSpPr txBox="1">
            <a:spLocks noChangeArrowheads="1"/>
          </p:cNvSpPr>
          <p:nvPr/>
        </p:nvSpPr>
        <p:spPr bwMode="auto">
          <a:xfrm>
            <a:off x="755650" y="2590800"/>
            <a:ext cx="49688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400"/>
              <a:t>电磁辐射超过一定强度后会对人体产生负面效应，使人体组织内原有的电场发生变化，破坏人体细胞，导致头疼、失眠、记忆衰退、血压升高或下降、心脏出现异常等症状。</a:t>
            </a:r>
          </a:p>
        </p:txBody>
      </p:sp>
      <p:pic>
        <p:nvPicPr>
          <p:cNvPr id="2" nam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8400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29388">
                                            <p:txEl>
                                              <p:pRg st="0" end="0"/>
                                            </p:txEl>
                                          </p:spTgt>
                                        </p:tgtEl>
                                        <p:attrNameLst>
                                          <p:attrName>style.visibility</p:attrName>
                                        </p:attrNameLst>
                                      </p:cBhvr>
                                      <p:to>
                                        <p:strVal val="visible"/>
                                      </p:to>
                                    </p:set>
                                    <p:animEffect transition="in" filter="blinds(horizontal)">
                                      <p:cBhvr>
                                        <p:cTn id="11" dur="500"/>
                                        <p:tgtEl>
                                          <p:spTgt spid="22938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9386">
                                            <p:txEl>
                                              <p:pRg st="0" end="0"/>
                                            </p:txEl>
                                          </p:spTgt>
                                        </p:tgtEl>
                                        <p:attrNameLst>
                                          <p:attrName>style.visibility</p:attrName>
                                        </p:attrNameLst>
                                      </p:cBhvr>
                                      <p:to>
                                        <p:strVal val="visible"/>
                                      </p:to>
                                    </p:set>
                                    <p:animEffect transition="in" filter="blinds(horizontal)">
                                      <p:cBhvr>
                                        <p:cTn id="16" dur="500"/>
                                        <p:tgtEl>
                                          <p:spTgt spid="2293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bwMode="auto">
          <a:xfrm>
            <a:off x="611188" y="25654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pPr>
            <a:r>
              <a:rPr lang="zh-CN" altLang="en-US" sz="2400" b="1" smtClean="0">
                <a:latin typeface="宋体" panose="02010600030101010101" pitchFamily="2" charset="-122"/>
              </a:rPr>
              <a:t>尽量减少使用电器设备，使用时与电器的距离能远则远。</a:t>
            </a:r>
          </a:p>
          <a:p>
            <a:pPr eaLnBrk="1" hangingPunct="1">
              <a:buClr>
                <a:srgbClr val="CC0099"/>
              </a:buClr>
            </a:pPr>
            <a:r>
              <a:rPr lang="zh-CN" altLang="en-US" sz="2400" b="1" smtClean="0">
                <a:latin typeface="宋体" panose="02010600030101010101" pitchFamily="2" charset="-122"/>
              </a:rPr>
              <a:t>正确使用手机：使用手机时，手机不要紧贴耳部，尽量保持天线距离耳部</a:t>
            </a:r>
            <a:r>
              <a:rPr lang="en-US" altLang="zh-CN" sz="2400" b="1" smtClean="0">
                <a:latin typeface="宋体" panose="02010600030101010101" pitchFamily="2" charset="-122"/>
              </a:rPr>
              <a:t>3cm</a:t>
            </a:r>
            <a:r>
              <a:rPr lang="zh-CN" altLang="en-US" sz="2400" b="1" smtClean="0">
                <a:latin typeface="宋体" panose="02010600030101010101" pitchFamily="2" charset="-122"/>
              </a:rPr>
              <a:t>以上的距离；手机在弱信号区因自动调高手机天线发射功率而增加辐射伤害机率，因此尽量避免在弱信号区通话；人体处于电磁辐射下，存在安全时间滞留时间，所以要尽量减少通话时间，长话短说，既安全又经济。</a:t>
            </a:r>
          </a:p>
          <a:p>
            <a:pPr eaLnBrk="1" hangingPunct="1"/>
            <a:endParaRPr lang="en-US" altLang="zh-CN" sz="2400" b="1" smtClean="0">
              <a:latin typeface="宋体" panose="02010600030101010101" pitchFamily="2" charset="-122"/>
            </a:endParaRPr>
          </a:p>
        </p:txBody>
      </p:sp>
      <p:sp>
        <p:nvSpPr>
          <p:cNvPr id="52227" name="Rectangle 5"/>
          <p:cNvSpPr>
            <a:spLocks noGrp="1" noChangeArrowheads="1"/>
          </p:cNvSpPr>
          <p:nvPr>
            <p:ph type="title"/>
          </p:nvPr>
        </p:nvSpPr>
        <p:spPr bwMode="auto">
          <a:xfrm>
            <a:off x="395288" y="10620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mtClean="0">
                <a:solidFill>
                  <a:srgbClr val="FF3300"/>
                </a:solidFill>
              </a:rPr>
              <a:t> </a:t>
            </a:r>
            <a:r>
              <a:rPr lang="zh-CN" altLang="en-US" b="1" smtClean="0">
                <a:solidFill>
                  <a:srgbClr val="FF3300"/>
                </a:solidFill>
              </a:rPr>
              <a:t>安全用电</a:t>
            </a:r>
            <a:r>
              <a:rPr lang="en-US" altLang="zh-CN" b="1" smtClean="0">
                <a:solidFill>
                  <a:srgbClr val="FF3300"/>
                </a:solidFill>
                <a:latin typeface="Arial" panose="020B0604020202020204" pitchFamily="34" charset="0"/>
              </a:rPr>
              <a:t>——</a:t>
            </a:r>
            <a:r>
              <a:rPr lang="zh-CN" altLang="en-US" b="1" smtClean="0">
                <a:solidFill>
                  <a:srgbClr val="FF3300"/>
                </a:solidFill>
              </a:rPr>
              <a:t>电气产品</a:t>
            </a:r>
          </a:p>
        </p:txBody>
      </p:sp>
      <p:sp>
        <p:nvSpPr>
          <p:cNvPr id="52228" name="Rectangle 6"/>
          <p:cNvSpPr>
            <a:spLocks noChangeArrowheads="1"/>
          </p:cNvSpPr>
          <p:nvPr/>
        </p:nvSpPr>
        <p:spPr bwMode="auto">
          <a:xfrm>
            <a:off x="539750" y="1916113"/>
            <a:ext cx="77724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spcBef>
                <a:spcPct val="20000"/>
              </a:spcBef>
              <a:buClr>
                <a:srgbClr val="CC0099"/>
              </a:buClr>
              <a:buFont typeface="Wingdings" panose="05000000000000000000" pitchFamily="2" charset="2"/>
              <a:buChar char="l"/>
            </a:pPr>
            <a:r>
              <a:rPr lang="zh-CN" altLang="en-US" sz="2800">
                <a:latin typeface="宋体" panose="02010600030101010101" pitchFamily="2" charset="-122"/>
              </a:rPr>
              <a:t>科学防辐</a:t>
            </a:r>
            <a:r>
              <a:rPr lang="en-US" altLang="zh-CN" sz="2800">
                <a:latin typeface="Arial" panose="020B0604020202020204" pitchFamily="34" charset="0"/>
              </a:rPr>
              <a:t>——</a:t>
            </a:r>
            <a:r>
              <a:rPr lang="zh-CN" altLang="en-US" sz="2800">
                <a:latin typeface="宋体" panose="02010600030101010101" pitchFamily="2" charset="-122"/>
              </a:rPr>
              <a:t>生活小常识</a:t>
            </a:r>
            <a:endParaRPr lang="zh-CN" altLang="en-US" sz="2800">
              <a:latin typeface="Times New Roman" panose="02020603050405020304" pitchFamily="18" charset="0"/>
            </a:endParaRPr>
          </a:p>
          <a:p>
            <a:pPr eaLnBrk="1" latinLnBrk="1" hangingPunct="1">
              <a:spcBef>
                <a:spcPct val="20000"/>
              </a:spcBef>
            </a:pPr>
            <a:r>
              <a:rPr lang="zh-CN" altLang="en-US" sz="2400">
                <a:latin typeface="宋体" panose="02010600030101010101" pitchFamily="2" charset="-122"/>
              </a:rPr>
              <a:t>  </a:t>
            </a:r>
          </a:p>
        </p:txBody>
      </p:sp>
      <p:pic>
        <p:nvPicPr>
          <p:cNvPr id="2" name="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301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28355">
                                            <p:txEl>
                                              <p:pRg st="0" end="0"/>
                                            </p:txEl>
                                          </p:spTgt>
                                        </p:tgtEl>
                                        <p:attrNameLst>
                                          <p:attrName>style.visibility</p:attrName>
                                        </p:attrNameLst>
                                      </p:cBhvr>
                                      <p:to>
                                        <p:strVal val="visible"/>
                                      </p:to>
                                    </p:set>
                                    <p:animEffect transition="in" filter="blinds(horizontal)">
                                      <p:cBhvr>
                                        <p:cTn id="11" dur="500"/>
                                        <p:tgtEl>
                                          <p:spTgt spid="2283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8355">
                                            <p:txEl>
                                              <p:pRg st="1" end="1"/>
                                            </p:txEl>
                                          </p:spTgt>
                                        </p:tgtEl>
                                        <p:attrNameLst>
                                          <p:attrName>style.visibility</p:attrName>
                                        </p:attrNameLst>
                                      </p:cBhvr>
                                      <p:to>
                                        <p:strVal val="visible"/>
                                      </p:to>
                                    </p:set>
                                    <p:animEffect transition="in" filter="blinds(horizontal)">
                                      <p:cBhvr>
                                        <p:cTn id="16" dur="500"/>
                                        <p:tgtEl>
                                          <p:spTgt spid="228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250825" y="44450"/>
            <a:ext cx="7793038"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防雷</a:t>
            </a:r>
          </a:p>
        </p:txBody>
      </p:sp>
      <p:pic>
        <p:nvPicPr>
          <p:cNvPr id="54275" name="Picture 5" descr="lightning_j_9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3933825"/>
            <a:ext cx="2808287"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6" name="Text Box 6"/>
          <p:cNvSpPr txBox="1">
            <a:spLocks noChangeArrowheads="1"/>
          </p:cNvSpPr>
          <p:nvPr/>
        </p:nvSpPr>
        <p:spPr bwMode="auto">
          <a:xfrm>
            <a:off x="250825" y="1566863"/>
            <a:ext cx="8569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50000"/>
              </a:spcBef>
            </a:pPr>
            <a:r>
              <a:rPr kumimoji="1" lang="zh-CN" altLang="en-US" sz="2400">
                <a:latin typeface="Times New Roman" panose="02020603050405020304" pitchFamily="18" charset="0"/>
              </a:rPr>
              <a:t>雷电的破坏作用主要是</a:t>
            </a:r>
            <a:r>
              <a:rPr kumimoji="1" lang="zh-CN" altLang="en-US" sz="2400">
                <a:solidFill>
                  <a:srgbClr val="FF0000"/>
                </a:solidFill>
                <a:latin typeface="Times New Roman" panose="02020603050405020304" pitchFamily="18" charset="0"/>
              </a:rPr>
              <a:t>雷电流</a:t>
            </a:r>
            <a:r>
              <a:rPr kumimoji="1" lang="zh-CN" altLang="en-US" sz="2400">
                <a:latin typeface="Times New Roman" panose="02020603050405020304" pitchFamily="18" charset="0"/>
              </a:rPr>
              <a:t>引起的，雷电流是一种冲击波。</a:t>
            </a:r>
          </a:p>
        </p:txBody>
      </p:sp>
      <p:sp>
        <p:nvSpPr>
          <p:cNvPr id="204854" name="Rectangle 54"/>
          <p:cNvSpPr>
            <a:spLocks noChangeArrowheads="1"/>
          </p:cNvSpPr>
          <p:nvPr/>
        </p:nvSpPr>
        <p:spPr bwMode="auto">
          <a:xfrm>
            <a:off x="5076825" y="2276475"/>
            <a:ext cx="37433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buClr>
                <a:srgbClr val="CC0099"/>
              </a:buClr>
              <a:buFont typeface="Wingdings" panose="05000000000000000000" pitchFamily="2" charset="2"/>
              <a:buChar char="l"/>
            </a:pPr>
            <a:r>
              <a:rPr lang="zh-CN" altLang="en-US" sz="2400">
                <a:latin typeface="宋体" panose="02010600030101010101" pitchFamily="2" charset="-122"/>
              </a:rPr>
              <a:t>直击雷电流可达</a:t>
            </a:r>
            <a:r>
              <a:rPr lang="en-US" altLang="zh-CN" sz="2400">
                <a:latin typeface="宋体" panose="02010600030101010101" pitchFamily="2" charset="-122"/>
              </a:rPr>
              <a:t>200kA</a:t>
            </a:r>
            <a:r>
              <a:rPr lang="zh-CN" altLang="en-US" sz="2400">
                <a:latin typeface="宋体" panose="02010600030101010101" pitchFamily="2" charset="-122"/>
              </a:rPr>
              <a:t>以上，而平均都有</a:t>
            </a:r>
            <a:r>
              <a:rPr lang="en-US" altLang="zh-CN" sz="2400">
                <a:latin typeface="宋体" panose="02010600030101010101" pitchFamily="2" charset="-122"/>
              </a:rPr>
              <a:t>30KA</a:t>
            </a:r>
            <a:r>
              <a:rPr lang="zh-CN" altLang="en-US" sz="2400">
                <a:latin typeface="宋体" panose="02010600030101010101" pitchFamily="2" charset="-122"/>
              </a:rPr>
              <a:t>，破坏性很强。</a:t>
            </a:r>
          </a:p>
        </p:txBody>
      </p:sp>
      <p:sp>
        <p:nvSpPr>
          <p:cNvPr id="204855" name="Line 55"/>
          <p:cNvSpPr>
            <a:spLocks noChangeShapeType="1"/>
          </p:cNvSpPr>
          <p:nvPr/>
        </p:nvSpPr>
        <p:spPr bwMode="auto">
          <a:xfrm>
            <a:off x="4113213" y="2614613"/>
            <a:ext cx="0" cy="327025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56"/>
          <p:cNvGrpSpPr>
            <a:grpSpLocks/>
          </p:cNvGrpSpPr>
          <p:nvPr/>
        </p:nvGrpSpPr>
        <p:grpSpPr bwMode="auto">
          <a:xfrm>
            <a:off x="3211513" y="4587875"/>
            <a:ext cx="898525" cy="1328738"/>
            <a:chOff x="2631" y="3106"/>
            <a:chExt cx="566" cy="837"/>
          </a:xfrm>
        </p:grpSpPr>
        <p:grpSp>
          <p:nvGrpSpPr>
            <p:cNvPr id="54318" name="Group 57"/>
            <p:cNvGrpSpPr>
              <a:grpSpLocks/>
            </p:cNvGrpSpPr>
            <p:nvPr/>
          </p:nvGrpSpPr>
          <p:grpSpPr bwMode="auto">
            <a:xfrm>
              <a:off x="2794" y="3106"/>
              <a:ext cx="403" cy="837"/>
              <a:chOff x="2794" y="3106"/>
              <a:chExt cx="403" cy="837"/>
            </a:xfrm>
          </p:grpSpPr>
          <p:sp>
            <p:nvSpPr>
              <p:cNvPr id="54320" name="Line 58"/>
              <p:cNvSpPr>
                <a:spLocks noChangeShapeType="1"/>
              </p:cNvSpPr>
              <p:nvPr/>
            </p:nvSpPr>
            <p:spPr bwMode="auto">
              <a:xfrm>
                <a:off x="2794" y="3106"/>
                <a:ext cx="403"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1" name="Line 59"/>
              <p:cNvSpPr>
                <a:spLocks noChangeShapeType="1"/>
              </p:cNvSpPr>
              <p:nvPr/>
            </p:nvSpPr>
            <p:spPr bwMode="auto">
              <a:xfrm>
                <a:off x="2995" y="3107"/>
                <a:ext cx="0" cy="836"/>
              </a:xfrm>
              <a:prstGeom prst="line">
                <a:avLst/>
              </a:prstGeom>
              <a:noFill/>
              <a:ln w="38100">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319" name="Text Box 60"/>
            <p:cNvSpPr txBox="1">
              <a:spLocks noChangeArrowheads="1"/>
            </p:cNvSpPr>
            <p:nvPr/>
          </p:nvSpPr>
          <p:spPr bwMode="auto">
            <a:xfrm rot="-5400000">
              <a:off x="2524" y="3310"/>
              <a:ext cx="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a:latin typeface="Times New Roman" panose="02020603050405020304" pitchFamily="18" charset="0"/>
                </a:rPr>
                <a:t>I</a:t>
              </a:r>
              <a:r>
                <a:rPr kumimoji="1" lang="en-US" altLang="zh-CN" sz="2800" baseline="-25000">
                  <a:latin typeface="Times New Roman" panose="02020603050405020304" pitchFamily="18" charset="0"/>
                </a:rPr>
                <a:t>m </a:t>
              </a:r>
              <a:r>
                <a:rPr kumimoji="1" lang="en-US" altLang="zh-CN" sz="2800">
                  <a:latin typeface="Times New Roman" panose="02020603050405020304" pitchFamily="18" charset="0"/>
                </a:rPr>
                <a:t>/2</a:t>
              </a:r>
            </a:p>
          </p:txBody>
        </p:sp>
      </p:grpSp>
      <p:grpSp>
        <p:nvGrpSpPr>
          <p:cNvPr id="4" name="Group 61"/>
          <p:cNvGrpSpPr>
            <a:grpSpLocks/>
          </p:cNvGrpSpPr>
          <p:nvPr/>
        </p:nvGrpSpPr>
        <p:grpSpPr bwMode="auto">
          <a:xfrm>
            <a:off x="1454150" y="3065463"/>
            <a:ext cx="762000" cy="2827337"/>
            <a:chOff x="1524" y="2147"/>
            <a:chExt cx="480" cy="1781"/>
          </a:xfrm>
        </p:grpSpPr>
        <p:sp>
          <p:nvSpPr>
            <p:cNvPr id="54315" name="Line 62"/>
            <p:cNvSpPr>
              <a:spLocks noChangeShapeType="1"/>
            </p:cNvSpPr>
            <p:nvPr/>
          </p:nvSpPr>
          <p:spPr bwMode="auto">
            <a:xfrm>
              <a:off x="1524" y="2147"/>
              <a:ext cx="480"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6" name="Line 63"/>
            <p:cNvSpPr>
              <a:spLocks noChangeShapeType="1"/>
            </p:cNvSpPr>
            <p:nvPr/>
          </p:nvSpPr>
          <p:spPr bwMode="auto">
            <a:xfrm>
              <a:off x="1834" y="2147"/>
              <a:ext cx="0" cy="1781"/>
            </a:xfrm>
            <a:prstGeom prst="line">
              <a:avLst/>
            </a:prstGeom>
            <a:noFill/>
            <a:ln w="38100">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7" name="Text Box 64"/>
            <p:cNvSpPr txBox="1">
              <a:spLocks noChangeArrowheads="1"/>
            </p:cNvSpPr>
            <p:nvPr/>
          </p:nvSpPr>
          <p:spPr bwMode="auto">
            <a:xfrm rot="-5400000">
              <a:off x="1327" y="2791"/>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zh-CN" altLang="en-US" sz="2400">
                  <a:latin typeface="Times New Roman" panose="02020603050405020304" pitchFamily="18" charset="0"/>
                </a:rPr>
                <a:t>波幅 </a:t>
              </a:r>
              <a:r>
                <a:rPr kumimoji="1" lang="en-US" altLang="zh-CN" sz="2400">
                  <a:latin typeface="Times New Roman" panose="02020603050405020304" pitchFamily="18" charset="0"/>
                </a:rPr>
                <a:t>I</a:t>
              </a:r>
              <a:r>
                <a:rPr kumimoji="1" lang="en-US" altLang="zh-CN" sz="2400" baseline="-25000">
                  <a:latin typeface="Times New Roman" panose="02020603050405020304" pitchFamily="18" charset="0"/>
                </a:rPr>
                <a:t>m</a:t>
              </a:r>
              <a:endParaRPr kumimoji="1" lang="en-US" altLang="zh-CN" sz="2400">
                <a:latin typeface="Times New Roman" panose="02020603050405020304" pitchFamily="18" charset="0"/>
              </a:endParaRPr>
            </a:p>
          </p:txBody>
        </p:sp>
      </p:grpSp>
      <p:grpSp>
        <p:nvGrpSpPr>
          <p:cNvPr id="5" name="Group 65"/>
          <p:cNvGrpSpPr>
            <a:grpSpLocks/>
          </p:cNvGrpSpPr>
          <p:nvPr/>
        </p:nvGrpSpPr>
        <p:grpSpPr bwMode="auto">
          <a:xfrm>
            <a:off x="1160463" y="2671763"/>
            <a:ext cx="319087" cy="3221037"/>
            <a:chOff x="1339" y="1899"/>
            <a:chExt cx="201" cy="2029"/>
          </a:xfrm>
        </p:grpSpPr>
        <p:sp>
          <p:nvSpPr>
            <p:cNvPr id="54313" name="Line 66"/>
            <p:cNvSpPr>
              <a:spLocks noChangeShapeType="1"/>
            </p:cNvSpPr>
            <p:nvPr/>
          </p:nvSpPr>
          <p:spPr bwMode="auto">
            <a:xfrm>
              <a:off x="1539" y="1899"/>
              <a:ext cx="0" cy="2029"/>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4" name="Line 67"/>
            <p:cNvSpPr>
              <a:spLocks noChangeShapeType="1"/>
            </p:cNvSpPr>
            <p:nvPr/>
          </p:nvSpPr>
          <p:spPr bwMode="auto">
            <a:xfrm>
              <a:off x="1339" y="1977"/>
              <a:ext cx="201" cy="0"/>
            </a:xfrm>
            <a:prstGeom prst="line">
              <a:avLst/>
            </a:prstGeom>
            <a:noFill/>
            <a:ln w="38100">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868" name="Line 68"/>
          <p:cNvSpPr>
            <a:spLocks noChangeShapeType="1"/>
          </p:cNvSpPr>
          <p:nvPr/>
        </p:nvSpPr>
        <p:spPr bwMode="auto">
          <a:xfrm>
            <a:off x="1479550" y="2819400"/>
            <a:ext cx="2628900" cy="0"/>
          </a:xfrm>
          <a:prstGeom prst="line">
            <a:avLst/>
          </a:prstGeom>
          <a:noFill/>
          <a:ln w="38100">
            <a:solidFill>
              <a:srgbClr val="3333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69"/>
          <p:cNvGrpSpPr>
            <a:grpSpLocks/>
          </p:cNvGrpSpPr>
          <p:nvPr/>
        </p:nvGrpSpPr>
        <p:grpSpPr bwMode="auto">
          <a:xfrm>
            <a:off x="1354138" y="1989138"/>
            <a:ext cx="989012" cy="714375"/>
            <a:chOff x="1455" y="1455"/>
            <a:chExt cx="623" cy="450"/>
          </a:xfrm>
        </p:grpSpPr>
        <p:sp>
          <p:nvSpPr>
            <p:cNvPr id="54311" name="Text Box 70"/>
            <p:cNvSpPr txBox="1">
              <a:spLocks noChangeArrowheads="1"/>
            </p:cNvSpPr>
            <p:nvPr/>
          </p:nvSpPr>
          <p:spPr bwMode="auto">
            <a:xfrm>
              <a:off x="1574" y="1455"/>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zh-CN" altLang="en-US" sz="2400">
                  <a:latin typeface="Times New Roman" panose="02020603050405020304" pitchFamily="18" charset="0"/>
                </a:rPr>
                <a:t>波头</a:t>
              </a:r>
            </a:p>
          </p:txBody>
        </p:sp>
        <p:sp>
          <p:nvSpPr>
            <p:cNvPr id="54312" name="Line 71"/>
            <p:cNvSpPr>
              <a:spLocks noChangeShapeType="1"/>
            </p:cNvSpPr>
            <p:nvPr/>
          </p:nvSpPr>
          <p:spPr bwMode="auto">
            <a:xfrm flipV="1">
              <a:off x="1455" y="1719"/>
              <a:ext cx="139" cy="186"/>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872" name="Text Box 72"/>
          <p:cNvSpPr txBox="1">
            <a:spLocks noChangeArrowheads="1"/>
          </p:cNvSpPr>
          <p:nvPr/>
        </p:nvSpPr>
        <p:spPr bwMode="auto">
          <a:xfrm>
            <a:off x="2428875" y="2365375"/>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zh-CN" altLang="en-US" sz="2400">
                <a:latin typeface="Times New Roman" panose="02020603050405020304" pitchFamily="18" charset="0"/>
              </a:rPr>
              <a:t>波尾</a:t>
            </a:r>
          </a:p>
        </p:txBody>
      </p:sp>
      <p:grpSp>
        <p:nvGrpSpPr>
          <p:cNvPr id="7" name="Group 73"/>
          <p:cNvGrpSpPr>
            <a:grpSpLocks/>
          </p:cNvGrpSpPr>
          <p:nvPr/>
        </p:nvGrpSpPr>
        <p:grpSpPr bwMode="auto">
          <a:xfrm>
            <a:off x="150813" y="2236788"/>
            <a:ext cx="5141912" cy="4133850"/>
            <a:chOff x="703" y="1625"/>
            <a:chExt cx="3239" cy="2604"/>
          </a:xfrm>
        </p:grpSpPr>
        <p:grpSp>
          <p:nvGrpSpPr>
            <p:cNvPr id="54286" name="Group 74"/>
            <p:cNvGrpSpPr>
              <a:grpSpLocks/>
            </p:cNvGrpSpPr>
            <p:nvPr/>
          </p:nvGrpSpPr>
          <p:grpSpPr bwMode="auto">
            <a:xfrm>
              <a:off x="1052" y="1729"/>
              <a:ext cx="2738" cy="2500"/>
              <a:chOff x="797" y="1549"/>
              <a:chExt cx="2738" cy="2500"/>
            </a:xfrm>
          </p:grpSpPr>
          <p:sp>
            <p:nvSpPr>
              <p:cNvPr id="54289" name="Freeform 75"/>
              <p:cNvSpPr>
                <a:spLocks/>
              </p:cNvSpPr>
              <p:nvPr/>
            </p:nvSpPr>
            <p:spPr bwMode="auto">
              <a:xfrm>
                <a:off x="1084" y="1967"/>
                <a:ext cx="2182" cy="1796"/>
              </a:xfrm>
              <a:custGeom>
                <a:avLst/>
                <a:gdLst>
                  <a:gd name="T0" fmla="*/ 0 w 2182"/>
                  <a:gd name="T1" fmla="*/ 1796 h 1796"/>
                  <a:gd name="T2" fmla="*/ 154 w 2182"/>
                  <a:gd name="T3" fmla="*/ 108 h 1796"/>
                  <a:gd name="T4" fmla="*/ 201 w 2182"/>
                  <a:gd name="T5" fmla="*/ 0 h 1796"/>
                  <a:gd name="T6" fmla="*/ 294 w 2182"/>
                  <a:gd name="T7" fmla="*/ 15 h 1796"/>
                  <a:gd name="T8" fmla="*/ 2182 w 2182"/>
                  <a:gd name="T9" fmla="*/ 1146 h 1796"/>
                  <a:gd name="T10" fmla="*/ 0 60000 65536"/>
                  <a:gd name="T11" fmla="*/ 0 60000 65536"/>
                  <a:gd name="T12" fmla="*/ 0 60000 65536"/>
                  <a:gd name="T13" fmla="*/ 0 60000 65536"/>
                  <a:gd name="T14" fmla="*/ 0 60000 65536"/>
                  <a:gd name="T15" fmla="*/ 0 w 2182"/>
                  <a:gd name="T16" fmla="*/ 0 h 1796"/>
                  <a:gd name="T17" fmla="*/ 2182 w 2182"/>
                  <a:gd name="T18" fmla="*/ 1796 h 1796"/>
                </a:gdLst>
                <a:ahLst/>
                <a:cxnLst>
                  <a:cxn ang="T10">
                    <a:pos x="T0" y="T1"/>
                  </a:cxn>
                  <a:cxn ang="T11">
                    <a:pos x="T2" y="T3"/>
                  </a:cxn>
                  <a:cxn ang="T12">
                    <a:pos x="T4" y="T5"/>
                  </a:cxn>
                  <a:cxn ang="T13">
                    <a:pos x="T6" y="T7"/>
                  </a:cxn>
                  <a:cxn ang="T14">
                    <a:pos x="T8" y="T9"/>
                  </a:cxn>
                </a:cxnLst>
                <a:rect l="T15" t="T16" r="T17" b="T18"/>
                <a:pathLst>
                  <a:path w="2182" h="1796">
                    <a:moveTo>
                      <a:pt x="0" y="1796"/>
                    </a:moveTo>
                    <a:lnTo>
                      <a:pt x="154" y="108"/>
                    </a:lnTo>
                    <a:lnTo>
                      <a:pt x="201" y="0"/>
                    </a:lnTo>
                    <a:lnTo>
                      <a:pt x="294" y="15"/>
                    </a:lnTo>
                    <a:lnTo>
                      <a:pt x="2182" y="114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4290" name="Group 76"/>
              <p:cNvGrpSpPr>
                <a:grpSpLocks/>
              </p:cNvGrpSpPr>
              <p:nvPr/>
            </p:nvGrpSpPr>
            <p:grpSpPr bwMode="auto">
              <a:xfrm>
                <a:off x="1080" y="3682"/>
                <a:ext cx="2455" cy="367"/>
                <a:chOff x="1080" y="3682"/>
                <a:chExt cx="2455" cy="367"/>
              </a:xfrm>
            </p:grpSpPr>
            <p:sp>
              <p:nvSpPr>
                <p:cNvPr id="54301" name="Line 77"/>
                <p:cNvSpPr>
                  <a:spLocks noChangeShapeType="1"/>
                </p:cNvSpPr>
                <p:nvPr/>
              </p:nvSpPr>
              <p:spPr bwMode="auto">
                <a:xfrm rot="5400000" flipV="1">
                  <a:off x="2187" y="2651"/>
                  <a:ext cx="0" cy="221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Line 78"/>
                <p:cNvSpPr>
                  <a:spLocks noChangeShapeType="1"/>
                </p:cNvSpPr>
                <p:nvPr/>
              </p:nvSpPr>
              <p:spPr bwMode="auto">
                <a:xfrm>
                  <a:off x="1361" y="3685"/>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3" name="Line 79"/>
                <p:cNvSpPr>
                  <a:spLocks noChangeShapeType="1"/>
                </p:cNvSpPr>
                <p:nvPr/>
              </p:nvSpPr>
              <p:spPr bwMode="auto">
                <a:xfrm>
                  <a:off x="1607" y="3691"/>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80"/>
                <p:cNvSpPr>
                  <a:spLocks noChangeShapeType="1"/>
                </p:cNvSpPr>
                <p:nvPr/>
              </p:nvSpPr>
              <p:spPr bwMode="auto">
                <a:xfrm>
                  <a:off x="1877" y="3691"/>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81"/>
                <p:cNvSpPr>
                  <a:spLocks noChangeShapeType="1"/>
                </p:cNvSpPr>
                <p:nvPr/>
              </p:nvSpPr>
              <p:spPr bwMode="auto">
                <a:xfrm>
                  <a:off x="2123" y="3682"/>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Line 82"/>
                <p:cNvSpPr>
                  <a:spLocks noChangeShapeType="1"/>
                </p:cNvSpPr>
                <p:nvPr/>
              </p:nvSpPr>
              <p:spPr bwMode="auto">
                <a:xfrm>
                  <a:off x="2378" y="3682"/>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Line 83"/>
                <p:cNvSpPr>
                  <a:spLocks noChangeShapeType="1"/>
                </p:cNvSpPr>
                <p:nvPr/>
              </p:nvSpPr>
              <p:spPr bwMode="auto">
                <a:xfrm>
                  <a:off x="2624" y="3688"/>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8" name="Line 84"/>
                <p:cNvSpPr>
                  <a:spLocks noChangeShapeType="1"/>
                </p:cNvSpPr>
                <p:nvPr/>
              </p:nvSpPr>
              <p:spPr bwMode="auto">
                <a:xfrm>
                  <a:off x="2879" y="3688"/>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Line 85"/>
                <p:cNvSpPr>
                  <a:spLocks noChangeShapeType="1"/>
                </p:cNvSpPr>
                <p:nvPr/>
              </p:nvSpPr>
              <p:spPr bwMode="auto">
                <a:xfrm>
                  <a:off x="3125" y="3694"/>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0" name="Text Box 86"/>
                <p:cNvSpPr txBox="1">
                  <a:spLocks noChangeArrowheads="1"/>
                </p:cNvSpPr>
                <p:nvPr/>
              </p:nvSpPr>
              <p:spPr bwMode="auto">
                <a:xfrm>
                  <a:off x="1234" y="3761"/>
                  <a:ext cx="23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5  10  15 20  25 30 35 40</a:t>
                  </a:r>
                </a:p>
              </p:txBody>
            </p:sp>
          </p:grpSp>
          <p:grpSp>
            <p:nvGrpSpPr>
              <p:cNvPr id="54291" name="Group 87"/>
              <p:cNvGrpSpPr>
                <a:grpSpLocks/>
              </p:cNvGrpSpPr>
              <p:nvPr/>
            </p:nvGrpSpPr>
            <p:grpSpPr bwMode="auto">
              <a:xfrm>
                <a:off x="797" y="1549"/>
                <a:ext cx="390" cy="2214"/>
                <a:chOff x="797" y="1549"/>
                <a:chExt cx="390" cy="2214"/>
              </a:xfrm>
            </p:grpSpPr>
            <p:sp>
              <p:nvSpPr>
                <p:cNvPr id="54292" name="Line 88"/>
                <p:cNvSpPr>
                  <a:spLocks noChangeShapeType="1"/>
                </p:cNvSpPr>
                <p:nvPr/>
              </p:nvSpPr>
              <p:spPr bwMode="auto">
                <a:xfrm flipV="1">
                  <a:off x="1099" y="1549"/>
                  <a:ext cx="0" cy="221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3" name="Line 89"/>
                <p:cNvSpPr>
                  <a:spLocks noChangeShapeType="1"/>
                </p:cNvSpPr>
                <p:nvPr/>
              </p:nvSpPr>
              <p:spPr bwMode="auto">
                <a:xfrm rot="5400000">
                  <a:off x="1116" y="3457"/>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4" name="Line 90"/>
                <p:cNvSpPr>
                  <a:spLocks noChangeShapeType="1"/>
                </p:cNvSpPr>
                <p:nvPr/>
              </p:nvSpPr>
              <p:spPr bwMode="auto">
                <a:xfrm rot="5400000">
                  <a:off x="1122" y="3178"/>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91"/>
                <p:cNvSpPr>
                  <a:spLocks noChangeShapeType="1"/>
                </p:cNvSpPr>
                <p:nvPr/>
              </p:nvSpPr>
              <p:spPr bwMode="auto">
                <a:xfrm rot="5400000">
                  <a:off x="1143" y="2914"/>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92"/>
                <p:cNvSpPr>
                  <a:spLocks noChangeShapeType="1"/>
                </p:cNvSpPr>
                <p:nvPr/>
              </p:nvSpPr>
              <p:spPr bwMode="auto">
                <a:xfrm rot="5400000">
                  <a:off x="1143" y="2644"/>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93"/>
                <p:cNvSpPr>
                  <a:spLocks noChangeShapeType="1"/>
                </p:cNvSpPr>
                <p:nvPr/>
              </p:nvSpPr>
              <p:spPr bwMode="auto">
                <a:xfrm rot="5400000">
                  <a:off x="1149" y="2365"/>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94"/>
                <p:cNvSpPr>
                  <a:spLocks noChangeShapeType="1"/>
                </p:cNvSpPr>
                <p:nvPr/>
              </p:nvSpPr>
              <p:spPr bwMode="auto">
                <a:xfrm rot="5400000">
                  <a:off x="1134" y="2095"/>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95"/>
                <p:cNvSpPr>
                  <a:spLocks noChangeShapeType="1"/>
                </p:cNvSpPr>
                <p:nvPr/>
              </p:nvSpPr>
              <p:spPr bwMode="auto">
                <a:xfrm rot="5400000">
                  <a:off x="1140" y="1831"/>
                  <a:ext cx="0" cy="7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Text Box 96"/>
                <p:cNvSpPr txBox="1">
                  <a:spLocks noChangeArrowheads="1"/>
                </p:cNvSpPr>
                <p:nvPr/>
              </p:nvSpPr>
              <p:spPr bwMode="auto">
                <a:xfrm>
                  <a:off x="797" y="1778"/>
                  <a:ext cx="308"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lnSpc>
                      <a:spcPct val="70000"/>
                    </a:lnSpc>
                    <a:spcBef>
                      <a:spcPct val="50000"/>
                    </a:spcBef>
                  </a:pPr>
                  <a:r>
                    <a:rPr kumimoji="1" lang="en-US" altLang="zh-CN" sz="2400">
                      <a:latin typeface="Times New Roman" panose="02020603050405020304" pitchFamily="18" charset="0"/>
                    </a:rPr>
                    <a:t>70</a:t>
                  </a:r>
                </a:p>
                <a:p>
                  <a:pPr algn="ctr" eaLnBrk="1" hangingPunct="1">
                    <a:lnSpc>
                      <a:spcPct val="70000"/>
                    </a:lnSpc>
                    <a:spcBef>
                      <a:spcPct val="50000"/>
                    </a:spcBef>
                  </a:pPr>
                  <a:r>
                    <a:rPr kumimoji="1" lang="en-US" altLang="zh-CN" sz="2400">
                      <a:latin typeface="Times New Roman" panose="02020603050405020304" pitchFamily="18" charset="0"/>
                    </a:rPr>
                    <a:t>60</a:t>
                  </a:r>
                </a:p>
                <a:p>
                  <a:pPr algn="ctr" eaLnBrk="1" hangingPunct="1">
                    <a:lnSpc>
                      <a:spcPct val="70000"/>
                    </a:lnSpc>
                    <a:spcBef>
                      <a:spcPct val="50000"/>
                    </a:spcBef>
                  </a:pPr>
                  <a:r>
                    <a:rPr kumimoji="1" lang="en-US" altLang="zh-CN" sz="2400">
                      <a:latin typeface="Times New Roman" panose="02020603050405020304" pitchFamily="18" charset="0"/>
                    </a:rPr>
                    <a:t>50</a:t>
                  </a:r>
                </a:p>
                <a:p>
                  <a:pPr algn="ctr" eaLnBrk="1" hangingPunct="1">
                    <a:lnSpc>
                      <a:spcPct val="70000"/>
                    </a:lnSpc>
                    <a:spcBef>
                      <a:spcPct val="50000"/>
                    </a:spcBef>
                  </a:pPr>
                  <a:r>
                    <a:rPr kumimoji="1" lang="en-US" altLang="zh-CN" sz="2400">
                      <a:latin typeface="Times New Roman" panose="02020603050405020304" pitchFamily="18" charset="0"/>
                    </a:rPr>
                    <a:t>40</a:t>
                  </a:r>
                </a:p>
                <a:p>
                  <a:pPr algn="ctr" eaLnBrk="1" hangingPunct="1">
                    <a:lnSpc>
                      <a:spcPct val="70000"/>
                    </a:lnSpc>
                    <a:spcBef>
                      <a:spcPct val="50000"/>
                    </a:spcBef>
                  </a:pPr>
                  <a:r>
                    <a:rPr kumimoji="1" lang="en-US" altLang="zh-CN" sz="2400">
                      <a:latin typeface="Times New Roman" panose="02020603050405020304" pitchFamily="18" charset="0"/>
                    </a:rPr>
                    <a:t>30</a:t>
                  </a:r>
                </a:p>
                <a:p>
                  <a:pPr algn="ctr" eaLnBrk="1" hangingPunct="1">
                    <a:lnSpc>
                      <a:spcPct val="70000"/>
                    </a:lnSpc>
                    <a:spcBef>
                      <a:spcPct val="50000"/>
                    </a:spcBef>
                  </a:pPr>
                  <a:r>
                    <a:rPr kumimoji="1" lang="en-US" altLang="zh-CN" sz="2400">
                      <a:latin typeface="Times New Roman" panose="02020603050405020304" pitchFamily="18" charset="0"/>
                    </a:rPr>
                    <a:t>20</a:t>
                  </a:r>
                </a:p>
                <a:p>
                  <a:pPr algn="ctr" eaLnBrk="1" hangingPunct="1">
                    <a:lnSpc>
                      <a:spcPct val="70000"/>
                    </a:lnSpc>
                    <a:spcBef>
                      <a:spcPct val="50000"/>
                    </a:spcBef>
                  </a:pPr>
                  <a:r>
                    <a:rPr kumimoji="1" lang="en-US" altLang="zh-CN" sz="2400">
                      <a:latin typeface="Times New Roman" panose="02020603050405020304" pitchFamily="18" charset="0"/>
                    </a:rPr>
                    <a:t>10</a:t>
                  </a:r>
                </a:p>
              </p:txBody>
            </p:sp>
          </p:grpSp>
        </p:grpSp>
        <p:sp>
          <p:nvSpPr>
            <p:cNvPr id="54287" name="Text Box 97"/>
            <p:cNvSpPr txBox="1">
              <a:spLocks noChangeArrowheads="1"/>
            </p:cNvSpPr>
            <p:nvPr/>
          </p:nvSpPr>
          <p:spPr bwMode="auto">
            <a:xfrm>
              <a:off x="3385" y="3602"/>
              <a:ext cx="5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a:latin typeface="Times New Roman" panose="02020603050405020304" pitchFamily="18" charset="0"/>
                </a:rPr>
                <a:t>t(</a:t>
              </a:r>
              <a:r>
                <a:rPr kumimoji="1" lang="en-US" altLang="zh-CN" sz="2800">
                  <a:latin typeface="Times New Roman" panose="02020603050405020304" pitchFamily="18" charset="0"/>
                  <a:sym typeface="Symbol" panose="05050102010706020507" pitchFamily="18" charset="2"/>
                </a:rPr>
                <a:t></a:t>
              </a:r>
              <a:r>
                <a:rPr kumimoji="1" lang="en-US" altLang="zh-CN" sz="2800">
                  <a:latin typeface="Times New Roman" panose="02020603050405020304" pitchFamily="18" charset="0"/>
                </a:rPr>
                <a:t>s)</a:t>
              </a:r>
            </a:p>
          </p:txBody>
        </p:sp>
        <p:sp>
          <p:nvSpPr>
            <p:cNvPr id="54288" name="Text Box 98"/>
            <p:cNvSpPr txBox="1">
              <a:spLocks noChangeArrowheads="1"/>
            </p:cNvSpPr>
            <p:nvPr/>
          </p:nvSpPr>
          <p:spPr bwMode="auto">
            <a:xfrm>
              <a:off x="703" y="1625"/>
              <a:ext cx="6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1" lang="en-US" altLang="zh-CN" sz="2800">
                  <a:latin typeface="Times New Roman" panose="02020603050405020304" pitchFamily="18" charset="0"/>
                </a:rPr>
                <a:t>I(kA)</a:t>
              </a:r>
            </a:p>
          </p:txBody>
        </p:sp>
      </p:grpSp>
      <p:pic>
        <p:nvPicPr>
          <p:cNvPr id="3" nam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852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204806"/>
                                        </p:tgtEl>
                                        <p:attrNameLst>
                                          <p:attrName>style.visibility</p:attrName>
                                        </p:attrNameLst>
                                      </p:cBhvr>
                                      <p:to>
                                        <p:strVal val="visible"/>
                                      </p:to>
                                    </p:set>
                                    <p:animEffect transition="in" filter="blinds(vertical)">
                                      <p:cBhvr>
                                        <p:cTn id="11" dur="500"/>
                                        <p:tgtEl>
                                          <p:spTgt spid="2048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55"/>
                                        </p:tgtEl>
                                        <p:attrNameLst>
                                          <p:attrName>style.visibility</p:attrName>
                                        </p:attrNameLst>
                                      </p:cBhvr>
                                      <p:to>
                                        <p:strVal val="visible"/>
                                      </p:to>
                                    </p:set>
                                    <p:animEffect transition="in" filter="wipe(left)">
                                      <p:cBhvr>
                                        <p:cTn id="16" dur="500"/>
                                        <p:tgtEl>
                                          <p:spTgt spid="204855"/>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4868"/>
                                        </p:tgtEl>
                                        <p:attrNameLst>
                                          <p:attrName>style.visibility</p:attrName>
                                        </p:attrNameLst>
                                      </p:cBhvr>
                                      <p:to>
                                        <p:strVal val="visible"/>
                                      </p:to>
                                    </p:set>
                                    <p:animEffect transition="in" filter="wipe(left)">
                                      <p:cBhvr>
                                        <p:cTn id="28" dur="500"/>
                                        <p:tgtEl>
                                          <p:spTgt spid="204868"/>
                                        </p:tgtEl>
                                      </p:cBhvr>
                                    </p:animEffect>
                                  </p:childTnLst>
                                </p:cTn>
                              </p:par>
                              <p:par>
                                <p:cTn id="29" presetID="22" presetClass="entr" presetSubtype="8"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4872"/>
                                        </p:tgtEl>
                                        <p:attrNameLst>
                                          <p:attrName>style.visibility</p:attrName>
                                        </p:attrNameLst>
                                      </p:cBhvr>
                                      <p:to>
                                        <p:strVal val="visible"/>
                                      </p:to>
                                    </p:set>
                                    <p:animEffect transition="in" filter="wipe(left)">
                                      <p:cBhvr>
                                        <p:cTn id="34" dur="500"/>
                                        <p:tgtEl>
                                          <p:spTgt spid="204872"/>
                                        </p:tgtEl>
                                      </p:cBhvr>
                                    </p:animEffect>
                                  </p:childTnLst>
                                </p:cTn>
                              </p:par>
                              <p:par>
                                <p:cTn id="35" presetID="22" presetClass="entr" presetSubtype="8"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4854"/>
                                        </p:tgtEl>
                                        <p:attrNameLst>
                                          <p:attrName>style.visibility</p:attrName>
                                        </p:attrNameLst>
                                      </p:cBhvr>
                                      <p:to>
                                        <p:strVal val="visible"/>
                                      </p:to>
                                    </p:set>
                                    <p:animEffect transition="in" filter="blinds(horizontal)">
                                      <p:cBhvr>
                                        <p:cTn id="42" dur="500"/>
                                        <p:tgtEl>
                                          <p:spTgt spid="20485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childTnLst>
        </p:cTn>
      </p:par>
    </p:tnLst>
    <p:bldLst>
      <p:bldP spid="204806" grpId="0" autoUpdateAnimBg="0"/>
      <p:bldP spid="204854" grpId="0"/>
      <p:bldP spid="204855" grpId="0" animBg="1"/>
      <p:bldP spid="204868" grpId="0" animBg="1"/>
      <p:bldP spid="2048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type="body" idx="1"/>
          </p:nvPr>
        </p:nvSpPr>
        <p:spPr bwMode="auto">
          <a:xfrm>
            <a:off x="611188" y="1628775"/>
            <a:ext cx="8101012"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buClr>
                <a:srgbClr val="CC0099"/>
              </a:buClr>
              <a:buFont typeface="Wingdings" panose="05000000000000000000" pitchFamily="2" charset="2"/>
              <a:buChar char="l"/>
            </a:pPr>
            <a:r>
              <a:rPr lang="zh-CN" altLang="en-US" b="1" smtClean="0"/>
              <a:t>雷电的破坏作用</a:t>
            </a:r>
          </a:p>
        </p:txBody>
      </p:sp>
      <p:sp>
        <p:nvSpPr>
          <p:cNvPr id="56323" name="Rectangle 4"/>
          <p:cNvSpPr>
            <a:spLocks noChangeArrowheads="1"/>
          </p:cNvSpPr>
          <p:nvPr/>
        </p:nvSpPr>
        <p:spPr bwMode="auto">
          <a:xfrm>
            <a:off x="323850" y="166688"/>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防雷</a:t>
            </a:r>
          </a:p>
        </p:txBody>
      </p:sp>
      <p:pic>
        <p:nvPicPr>
          <p:cNvPr id="205829" name="Picture 5" descr="l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127250"/>
            <a:ext cx="56165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30" name="Rectangle 6"/>
          <p:cNvSpPr>
            <a:spLocks noChangeArrowheads="1"/>
          </p:cNvSpPr>
          <p:nvPr/>
        </p:nvSpPr>
        <p:spPr bwMode="auto">
          <a:xfrm>
            <a:off x="682625" y="4365625"/>
            <a:ext cx="79216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lnSpc>
                <a:spcPct val="115000"/>
              </a:lnSpc>
              <a:spcBef>
                <a:spcPct val="20000"/>
              </a:spcBef>
              <a:buClr>
                <a:srgbClr val="CC0099"/>
              </a:buClr>
              <a:buFont typeface="Wingdings" panose="05000000000000000000" pitchFamily="2" charset="2"/>
              <a:buChar char="l"/>
            </a:pPr>
            <a:r>
              <a:rPr lang="zh-CN" altLang="en-US" sz="2800">
                <a:latin typeface="-윤고딕140" pitchFamily="18" charset="-127"/>
              </a:rPr>
              <a:t>人身防雷</a:t>
            </a:r>
            <a:r>
              <a:rPr lang="en-US" altLang="zh-CN" sz="2800">
                <a:latin typeface="Arial" panose="020B0604020202020204" pitchFamily="34" charset="0"/>
              </a:rPr>
              <a:t>——</a:t>
            </a:r>
            <a:r>
              <a:rPr lang="zh-CN" altLang="en-US" sz="2800">
                <a:latin typeface="-윤고딕140" pitchFamily="18" charset="-127"/>
              </a:rPr>
              <a:t>室内防雷</a:t>
            </a:r>
          </a:p>
          <a:p>
            <a:pPr lvl="2" eaLnBrk="1" latinLnBrk="1" hangingPunct="1">
              <a:lnSpc>
                <a:spcPct val="115000"/>
              </a:lnSpc>
              <a:spcBef>
                <a:spcPct val="20000"/>
              </a:spcBef>
              <a:buClr>
                <a:srgbClr val="CC0099"/>
              </a:buClr>
              <a:buFontTx/>
              <a:buChar char="•"/>
            </a:pPr>
            <a:r>
              <a:rPr lang="zh-CN" altLang="en-US" sz="2400">
                <a:latin typeface="-윤고딕140" pitchFamily="18" charset="-127"/>
              </a:rPr>
              <a:t>不要开门窗</a:t>
            </a:r>
          </a:p>
          <a:p>
            <a:pPr lvl="2" eaLnBrk="1" latinLnBrk="1" hangingPunct="1">
              <a:lnSpc>
                <a:spcPct val="115000"/>
              </a:lnSpc>
              <a:spcBef>
                <a:spcPct val="20000"/>
              </a:spcBef>
              <a:buClr>
                <a:srgbClr val="CC0099"/>
              </a:buClr>
              <a:buFontTx/>
              <a:buChar char="•"/>
            </a:pPr>
            <a:r>
              <a:rPr lang="zh-CN" altLang="en-US" sz="2400">
                <a:latin typeface="-윤고딕140" pitchFamily="18" charset="-127"/>
              </a:rPr>
              <a:t>不要摸金属管道或淋浴 </a:t>
            </a:r>
          </a:p>
          <a:p>
            <a:pPr lvl="2" eaLnBrk="1" latinLnBrk="1" hangingPunct="1">
              <a:lnSpc>
                <a:spcPct val="115000"/>
              </a:lnSpc>
              <a:spcBef>
                <a:spcPct val="20000"/>
              </a:spcBef>
              <a:buClr>
                <a:srgbClr val="CC0099"/>
              </a:buClr>
              <a:buFontTx/>
              <a:buChar char="•"/>
            </a:pPr>
            <a:r>
              <a:rPr lang="zh-CN" altLang="en-US" sz="2400">
                <a:latin typeface="-윤고딕140" pitchFamily="18" charset="-127"/>
              </a:rPr>
              <a:t>不要靠近建筑物的外墙和用电设备以及打电话</a:t>
            </a:r>
          </a:p>
        </p:txBody>
      </p:sp>
      <p:pic>
        <p:nvPicPr>
          <p:cNvPr id="205832" name="Picture 8" descr="capture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875" y="2981325"/>
            <a:ext cx="263525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551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05827">
                                            <p:txEl>
                                              <p:pRg st="0" end="0"/>
                                            </p:txEl>
                                          </p:spTgt>
                                        </p:tgtEl>
                                        <p:attrNameLst>
                                          <p:attrName>style.visibility</p:attrName>
                                        </p:attrNameLst>
                                      </p:cBhvr>
                                      <p:to>
                                        <p:strVal val="visible"/>
                                      </p:to>
                                    </p:set>
                                    <p:animEffect transition="in" filter="blinds(horizontal)">
                                      <p:cBhvr>
                                        <p:cTn id="11" dur="500"/>
                                        <p:tgtEl>
                                          <p:spTgt spid="20582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5829"/>
                                        </p:tgtEl>
                                        <p:attrNameLst>
                                          <p:attrName>style.visibility</p:attrName>
                                        </p:attrNameLst>
                                      </p:cBhvr>
                                      <p:to>
                                        <p:strVal val="visible"/>
                                      </p:to>
                                    </p:set>
                                    <p:animEffect transition="in" filter="blinds(horizontal)">
                                      <p:cBhvr>
                                        <p:cTn id="16" dur="500"/>
                                        <p:tgtEl>
                                          <p:spTgt spid="20582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5830"/>
                                        </p:tgtEl>
                                        <p:attrNameLst>
                                          <p:attrName>style.visibility</p:attrName>
                                        </p:attrNameLst>
                                      </p:cBhvr>
                                      <p:to>
                                        <p:strVal val="visible"/>
                                      </p:to>
                                    </p:set>
                                    <p:animEffect transition="in" filter="blinds(horizontal)">
                                      <p:cBhvr>
                                        <p:cTn id="21" dur="500"/>
                                        <p:tgtEl>
                                          <p:spTgt spid="205830"/>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205832"/>
                                        </p:tgtEl>
                                        <p:attrNameLst>
                                          <p:attrName>style.visibility</p:attrName>
                                        </p:attrNameLst>
                                      </p:cBhvr>
                                      <p:to>
                                        <p:strVal val="visible"/>
                                      </p:to>
                                    </p:set>
                                    <p:animEffect transition="in" filter="checkerboard(across)">
                                      <p:cBhvr>
                                        <p:cTn id="26" dur="500"/>
                                        <p:tgtEl>
                                          <p:spTgt spid="2058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205827" grpId="0" build="p"/>
      <p:bldP spid="2058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ChangeArrowheads="1"/>
          </p:cNvSpPr>
          <p:nvPr/>
        </p:nvSpPr>
        <p:spPr bwMode="auto">
          <a:xfrm>
            <a:off x="395288" y="404813"/>
            <a:ext cx="536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윤체M" pitchFamily="18" charset="-127"/>
              </a:rPr>
              <a:t>安全用电</a:t>
            </a:r>
            <a:r>
              <a:rPr lang="en-US" altLang="zh-CN" sz="4000">
                <a:solidFill>
                  <a:srgbClr val="FF3300"/>
                </a:solidFill>
                <a:latin typeface="Arial" panose="020B0604020202020204" pitchFamily="34" charset="0"/>
              </a:rPr>
              <a:t>——</a:t>
            </a:r>
            <a:r>
              <a:rPr lang="zh-CN" altLang="en-US" sz="4000">
                <a:solidFill>
                  <a:srgbClr val="FF3300"/>
                </a:solidFill>
                <a:latin typeface="-윤체M" pitchFamily="18" charset="-127"/>
              </a:rPr>
              <a:t>防雷</a:t>
            </a:r>
          </a:p>
        </p:txBody>
      </p:sp>
      <p:sp>
        <p:nvSpPr>
          <p:cNvPr id="206854" name="Rectangle 6"/>
          <p:cNvSpPr>
            <a:spLocks noGrp="1" noChangeArrowheads="1"/>
          </p:cNvSpPr>
          <p:nvPr>
            <p:ph type="body" idx="1"/>
          </p:nvPr>
        </p:nvSpPr>
        <p:spPr bwMode="auto">
          <a:xfrm>
            <a:off x="250825" y="2422525"/>
            <a:ext cx="8424863" cy="3382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Clr>
                <a:srgbClr val="CC0099"/>
              </a:buClr>
              <a:buFont typeface="Wingdings" panose="05000000000000000000" pitchFamily="2" charset="2"/>
              <a:buChar char="l"/>
            </a:pPr>
            <a:r>
              <a:rPr lang="zh-CN" altLang="en-US" b="1" smtClean="0"/>
              <a:t>人身防雷</a:t>
            </a:r>
            <a:r>
              <a:rPr lang="en-US" altLang="zh-CN" b="1" smtClean="0">
                <a:latin typeface="Arial" panose="020B0604020202020204" pitchFamily="34" charset="0"/>
              </a:rPr>
              <a:t>——</a:t>
            </a:r>
            <a:r>
              <a:rPr lang="zh-CN" altLang="en-US" b="1" smtClean="0"/>
              <a:t>室外防雷 </a:t>
            </a:r>
          </a:p>
          <a:p>
            <a:pPr lvl="2" eaLnBrk="1" hangingPunct="1">
              <a:lnSpc>
                <a:spcPct val="90000"/>
              </a:lnSpc>
              <a:buClr>
                <a:srgbClr val="CC0099"/>
              </a:buClr>
            </a:pPr>
            <a:r>
              <a:rPr lang="zh-CN" altLang="en-US" b="1" smtClean="0"/>
              <a:t>不宜躲在大树下避雨。</a:t>
            </a:r>
          </a:p>
          <a:p>
            <a:pPr lvl="2" eaLnBrk="1" hangingPunct="1">
              <a:lnSpc>
                <a:spcPct val="90000"/>
              </a:lnSpc>
              <a:buClr>
                <a:srgbClr val="CC0099"/>
              </a:buClr>
            </a:pPr>
            <a:r>
              <a:rPr lang="zh-CN" altLang="en-US" b="1" smtClean="0"/>
              <a:t>不宜在旷野高举雨伞等有尖端的物体。</a:t>
            </a:r>
          </a:p>
          <a:p>
            <a:pPr lvl="2" eaLnBrk="1" hangingPunct="1">
              <a:lnSpc>
                <a:spcPct val="90000"/>
              </a:lnSpc>
              <a:buClr>
                <a:srgbClr val="CC0099"/>
              </a:buClr>
            </a:pPr>
            <a:r>
              <a:rPr lang="zh-CN" altLang="en-US" b="1" smtClean="0"/>
              <a:t>不宜进行户外球类活动 。 </a:t>
            </a:r>
          </a:p>
          <a:p>
            <a:pPr lvl="2" eaLnBrk="1" hangingPunct="1">
              <a:lnSpc>
                <a:spcPct val="90000"/>
              </a:lnSpc>
              <a:buClr>
                <a:srgbClr val="CC0099"/>
              </a:buClr>
            </a:pPr>
            <a:r>
              <a:rPr lang="zh-CN" altLang="en-US" b="1" smtClean="0"/>
              <a:t>不宜在水面或水陆交界处作业。如钓鱼、划船、游泳。 </a:t>
            </a:r>
          </a:p>
          <a:p>
            <a:pPr lvl="2" eaLnBrk="1" hangingPunct="1">
              <a:lnSpc>
                <a:spcPct val="90000"/>
              </a:lnSpc>
              <a:buClr>
                <a:srgbClr val="CC0099"/>
              </a:buClr>
            </a:pPr>
            <a:r>
              <a:rPr lang="zh-CN" altLang="en-US" b="1" smtClean="0"/>
              <a:t>不宜停留在建筑物的顶上。 </a:t>
            </a:r>
          </a:p>
          <a:p>
            <a:pPr lvl="2" eaLnBrk="1" hangingPunct="1">
              <a:lnSpc>
                <a:spcPct val="90000"/>
              </a:lnSpc>
              <a:buClr>
                <a:srgbClr val="CC0099"/>
              </a:buClr>
            </a:pPr>
            <a:r>
              <a:rPr lang="zh-CN" altLang="en-US" b="1" smtClean="0"/>
              <a:t>不宜进入旷野中临时性的岗亭或棚屋等无防雷设施的低矮建筑物。</a:t>
            </a:r>
          </a:p>
        </p:txBody>
      </p:sp>
      <p:pic>
        <p:nvPicPr>
          <p:cNvPr id="57348" name="Picture 8" descr="capture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588" y="981075"/>
            <a:ext cx="2665412"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250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06854">
                                            <p:txEl>
                                              <p:pRg st="0" end="0"/>
                                            </p:txEl>
                                          </p:spTgt>
                                        </p:tgtEl>
                                        <p:attrNameLst>
                                          <p:attrName>style.visibility</p:attrName>
                                        </p:attrNameLst>
                                      </p:cBhvr>
                                      <p:to>
                                        <p:strVal val="visible"/>
                                      </p:to>
                                    </p:set>
                                    <p:animEffect transition="in" filter="blinds(horizontal)">
                                      <p:cBhvr>
                                        <p:cTn id="11" dur="500"/>
                                        <p:tgtEl>
                                          <p:spTgt spid="206854">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06854">
                                            <p:txEl>
                                              <p:pRg st="1" end="1"/>
                                            </p:txEl>
                                          </p:spTgt>
                                        </p:tgtEl>
                                        <p:attrNameLst>
                                          <p:attrName>style.visibility</p:attrName>
                                        </p:attrNameLst>
                                      </p:cBhvr>
                                      <p:to>
                                        <p:strVal val="visible"/>
                                      </p:to>
                                    </p:set>
                                    <p:animEffect transition="in" filter="blinds(horizontal)">
                                      <p:cBhvr>
                                        <p:cTn id="14" dur="500"/>
                                        <p:tgtEl>
                                          <p:spTgt spid="206854">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06854">
                                            <p:txEl>
                                              <p:pRg st="2" end="2"/>
                                            </p:txEl>
                                          </p:spTgt>
                                        </p:tgtEl>
                                        <p:attrNameLst>
                                          <p:attrName>style.visibility</p:attrName>
                                        </p:attrNameLst>
                                      </p:cBhvr>
                                      <p:to>
                                        <p:strVal val="visible"/>
                                      </p:to>
                                    </p:set>
                                    <p:animEffect transition="in" filter="blinds(horizontal)">
                                      <p:cBhvr>
                                        <p:cTn id="17" dur="500"/>
                                        <p:tgtEl>
                                          <p:spTgt spid="20685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6854">
                                            <p:txEl>
                                              <p:pRg st="3" end="3"/>
                                            </p:txEl>
                                          </p:spTgt>
                                        </p:tgtEl>
                                        <p:attrNameLst>
                                          <p:attrName>style.visibility</p:attrName>
                                        </p:attrNameLst>
                                      </p:cBhvr>
                                      <p:to>
                                        <p:strVal val="visible"/>
                                      </p:to>
                                    </p:set>
                                    <p:animEffect transition="in" filter="blinds(horizontal)">
                                      <p:cBhvr>
                                        <p:cTn id="20" dur="500"/>
                                        <p:tgtEl>
                                          <p:spTgt spid="20685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6854">
                                            <p:txEl>
                                              <p:pRg st="4" end="4"/>
                                            </p:txEl>
                                          </p:spTgt>
                                        </p:tgtEl>
                                        <p:attrNameLst>
                                          <p:attrName>style.visibility</p:attrName>
                                        </p:attrNameLst>
                                      </p:cBhvr>
                                      <p:to>
                                        <p:strVal val="visible"/>
                                      </p:to>
                                    </p:set>
                                    <p:animEffect transition="in" filter="blinds(horizontal)">
                                      <p:cBhvr>
                                        <p:cTn id="23" dur="500"/>
                                        <p:tgtEl>
                                          <p:spTgt spid="20685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6854">
                                            <p:txEl>
                                              <p:pRg st="5" end="5"/>
                                            </p:txEl>
                                          </p:spTgt>
                                        </p:tgtEl>
                                        <p:attrNameLst>
                                          <p:attrName>style.visibility</p:attrName>
                                        </p:attrNameLst>
                                      </p:cBhvr>
                                      <p:to>
                                        <p:strVal val="visible"/>
                                      </p:to>
                                    </p:set>
                                    <p:animEffect transition="in" filter="blinds(horizontal)">
                                      <p:cBhvr>
                                        <p:cTn id="26" dur="500"/>
                                        <p:tgtEl>
                                          <p:spTgt spid="20685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6854">
                                            <p:txEl>
                                              <p:pRg st="6" end="6"/>
                                            </p:txEl>
                                          </p:spTgt>
                                        </p:tgtEl>
                                        <p:attrNameLst>
                                          <p:attrName>style.visibility</p:attrName>
                                        </p:attrNameLst>
                                      </p:cBhvr>
                                      <p:to>
                                        <p:strVal val="visible"/>
                                      </p:to>
                                    </p:set>
                                    <p:animEffect transition="in" filter="blinds(horizontal)">
                                      <p:cBhvr>
                                        <p:cTn id="29" dur="500"/>
                                        <p:tgtEl>
                                          <p:spTgt spid="2068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2"/>
                </p:tgtEl>
              </p:cMediaNode>
            </p:audio>
          </p:childTnLst>
        </p:cTn>
      </p:par>
    </p:tnLst>
    <p:bldLst>
      <p:bldP spid="20685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323850" y="958850"/>
            <a:ext cx="7793038" cy="1462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rPr>
              <a:t>安全用电</a:t>
            </a:r>
            <a:r>
              <a:rPr lang="en-US" altLang="zh-CN" b="1" smtClean="0">
                <a:solidFill>
                  <a:srgbClr val="FF3300"/>
                </a:solidFill>
                <a:latin typeface="Arial" panose="020B0604020202020204" pitchFamily="34" charset="0"/>
              </a:rPr>
              <a:t>——</a:t>
            </a:r>
            <a:r>
              <a:rPr lang="zh-CN" altLang="en-US" b="1" smtClean="0">
                <a:solidFill>
                  <a:srgbClr val="FF3300"/>
                </a:solidFill>
              </a:rPr>
              <a:t>防静电</a:t>
            </a:r>
          </a:p>
        </p:txBody>
      </p:sp>
      <p:sp>
        <p:nvSpPr>
          <p:cNvPr id="210947" name="Rectangle 3"/>
          <p:cNvSpPr>
            <a:spLocks noGrp="1" noChangeArrowheads="1"/>
          </p:cNvSpPr>
          <p:nvPr>
            <p:ph type="body" idx="1"/>
          </p:nvPr>
        </p:nvSpPr>
        <p:spPr bwMode="auto">
          <a:xfrm>
            <a:off x="468313" y="2852738"/>
            <a:ext cx="8424862" cy="3455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sz="2400" b="1" smtClean="0">
                <a:solidFill>
                  <a:srgbClr val="FF3300"/>
                </a:solidFill>
                <a:latin typeface="宋体" panose="02010600030101010101" pitchFamily="2" charset="-122"/>
              </a:rPr>
              <a:t>静电危害</a:t>
            </a:r>
          </a:p>
          <a:p>
            <a:pPr eaLnBrk="1" hangingPunct="1">
              <a:spcBef>
                <a:spcPct val="10000"/>
              </a:spcBef>
              <a:buClr>
                <a:srgbClr val="CC0099"/>
              </a:buClr>
            </a:pPr>
            <a:r>
              <a:rPr lang="zh-CN" altLang="en-US" sz="2400" b="1" smtClean="0">
                <a:latin typeface="宋体" panose="02010600030101010101" pitchFamily="2" charset="-122"/>
              </a:rPr>
              <a:t>对人体的伤害</a:t>
            </a:r>
            <a:r>
              <a:rPr lang="en-US" altLang="zh-CN" sz="2400" b="1" smtClean="0">
                <a:latin typeface="宋体" panose="02010600030101010101" pitchFamily="2" charset="-122"/>
              </a:rPr>
              <a:t>——</a:t>
            </a:r>
            <a:r>
              <a:rPr lang="zh-CN" altLang="en-US" sz="2400" b="1" smtClean="0">
                <a:latin typeface="宋体" panose="02010600030101010101" pitchFamily="2" charset="-122"/>
              </a:rPr>
              <a:t>持久的静电导致皮肤病，影响人的机体生理平衡等</a:t>
            </a:r>
            <a:r>
              <a:rPr lang="zh-CN" altLang="en-US" sz="2400" smtClean="0">
                <a:latin typeface="宋体" panose="02010600030101010101" pitchFamily="2" charset="-122"/>
              </a:rPr>
              <a:t>。</a:t>
            </a:r>
          </a:p>
          <a:p>
            <a:pPr eaLnBrk="1" hangingPunct="1">
              <a:spcBef>
                <a:spcPct val="10000"/>
              </a:spcBef>
              <a:buClr>
                <a:srgbClr val="CC0099"/>
              </a:buClr>
            </a:pPr>
            <a:r>
              <a:rPr lang="zh-CN" altLang="en-US" sz="2400" b="1" smtClean="0">
                <a:latin typeface="宋体" panose="02010600030101010101" pitchFamily="2" charset="-122"/>
              </a:rPr>
              <a:t>有害的相互作用</a:t>
            </a:r>
            <a:r>
              <a:rPr lang="en-US" altLang="zh-CN" sz="2400" b="1" smtClean="0">
                <a:latin typeface="宋体" panose="02010600030101010101" pitchFamily="2" charset="-122"/>
              </a:rPr>
              <a:t>——</a:t>
            </a:r>
            <a:r>
              <a:rPr lang="zh-CN" altLang="en-US" sz="2400" b="1" smtClean="0">
                <a:latin typeface="宋体" panose="02010600030101010101" pitchFamily="2" charset="-122"/>
              </a:rPr>
              <a:t>印刷中纸张吸附等。</a:t>
            </a:r>
            <a:endParaRPr lang="zh-CN" altLang="en-US" sz="2400" smtClean="0">
              <a:latin typeface="宋体" panose="02010600030101010101" pitchFamily="2" charset="-122"/>
            </a:endParaRPr>
          </a:p>
          <a:p>
            <a:pPr eaLnBrk="1" hangingPunct="1">
              <a:buClr>
                <a:srgbClr val="CC0099"/>
              </a:buClr>
            </a:pPr>
            <a:r>
              <a:rPr lang="zh-CN" altLang="en-US" sz="2400" b="1" smtClean="0">
                <a:latin typeface="宋体" panose="02010600030101010101" pitchFamily="2" charset="-122"/>
              </a:rPr>
              <a:t>放电火花</a:t>
            </a:r>
            <a:r>
              <a:rPr lang="en-US" altLang="zh-CN" sz="2400" b="1" smtClean="0">
                <a:latin typeface="宋体" panose="02010600030101010101" pitchFamily="2" charset="-122"/>
              </a:rPr>
              <a:t>——</a:t>
            </a:r>
            <a:r>
              <a:rPr lang="zh-CN" altLang="en-US" sz="2400" b="1" smtClean="0">
                <a:latin typeface="宋体" panose="02010600030101010101" pitchFamily="2" charset="-122"/>
              </a:rPr>
              <a:t>引发火灾、爆炸等事故。</a:t>
            </a:r>
          </a:p>
          <a:p>
            <a:pPr eaLnBrk="1" hangingPunct="1">
              <a:buClr>
                <a:srgbClr val="CC0099"/>
              </a:buClr>
            </a:pPr>
            <a:r>
              <a:rPr lang="zh-CN" altLang="en-US" sz="2400" b="1" smtClean="0">
                <a:latin typeface="宋体" panose="02010600030101010101" pitchFamily="2" charset="-122"/>
              </a:rPr>
              <a:t>对电子设备及电子制造过程的影响</a:t>
            </a:r>
            <a:r>
              <a:rPr lang="en-US" altLang="zh-CN" sz="2400" b="1" smtClean="0">
                <a:latin typeface="宋体" panose="02010600030101010101" pitchFamily="2" charset="-122"/>
              </a:rPr>
              <a:t>——</a:t>
            </a:r>
            <a:r>
              <a:rPr lang="zh-CN" altLang="en-US" sz="2400" b="1" smtClean="0">
                <a:latin typeface="宋体" panose="02010600030101010101" pitchFamily="2" charset="-122"/>
              </a:rPr>
              <a:t>击穿电子元器件，造成元器件、零部件甚至整机失效。</a:t>
            </a:r>
          </a:p>
        </p:txBody>
      </p:sp>
      <p:sp>
        <p:nvSpPr>
          <p:cNvPr id="210948" name="Rectangle 4"/>
          <p:cNvSpPr>
            <a:spLocks noChangeArrowheads="1"/>
          </p:cNvSpPr>
          <p:nvPr/>
        </p:nvSpPr>
        <p:spPr bwMode="auto">
          <a:xfrm>
            <a:off x="395288" y="1773238"/>
            <a:ext cx="8424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r>
              <a:rPr lang="zh-CN" altLang="en-US" sz="2800">
                <a:latin typeface="宋体" panose="02010600030101010101" pitchFamily="2" charset="-122"/>
              </a:rPr>
              <a:t>静电（静电放电</a:t>
            </a:r>
            <a:r>
              <a:rPr lang="en-US" altLang="zh-CN" sz="2800">
                <a:latin typeface="宋体" panose="02010600030101010101" pitchFamily="2" charset="-122"/>
              </a:rPr>
              <a:t>ESD— Electro Static Discharge </a:t>
            </a:r>
            <a:r>
              <a:rPr lang="zh-CN" altLang="en-US" sz="2800">
                <a:latin typeface="宋体" panose="02010600030101010101" pitchFamily="2" charset="-122"/>
              </a:rPr>
              <a:t>）</a:t>
            </a:r>
          </a:p>
          <a:p>
            <a:pPr eaLnBrk="1" hangingPunct="1"/>
            <a:r>
              <a:rPr lang="zh-CN" altLang="en-US" sz="2800">
                <a:latin typeface="宋体" panose="02010600030101010101" pitchFamily="2" charset="-122"/>
              </a:rPr>
              <a:t>电压十几伏直到几千伏，最高达几万伏。</a:t>
            </a:r>
          </a:p>
        </p:txBody>
      </p:sp>
      <p:pic>
        <p:nvPicPr>
          <p:cNvPr id="2" name="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151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10947">
                                            <p:txEl>
                                              <p:pRg st="0" end="0"/>
                                            </p:txEl>
                                          </p:spTgt>
                                        </p:tgtEl>
                                        <p:attrNameLst>
                                          <p:attrName>style.visibility</p:attrName>
                                        </p:attrNameLst>
                                      </p:cBhvr>
                                      <p:to>
                                        <p:strVal val="visible"/>
                                      </p:to>
                                    </p:set>
                                    <p:animEffect transition="in" filter="wipe(left)">
                                      <p:cBhvr>
                                        <p:cTn id="11" dur="500"/>
                                        <p:tgtEl>
                                          <p:spTgt spid="21094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0947">
                                            <p:txEl>
                                              <p:pRg st="1" end="1"/>
                                            </p:txEl>
                                          </p:spTgt>
                                        </p:tgtEl>
                                        <p:attrNameLst>
                                          <p:attrName>style.visibility</p:attrName>
                                        </p:attrNameLst>
                                      </p:cBhvr>
                                      <p:to>
                                        <p:strVal val="visible"/>
                                      </p:to>
                                    </p:set>
                                    <p:animEffect transition="in" filter="wipe(left)">
                                      <p:cBhvr>
                                        <p:cTn id="16" dur="500"/>
                                        <p:tgtEl>
                                          <p:spTgt spid="21094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0947">
                                            <p:txEl>
                                              <p:pRg st="2" end="2"/>
                                            </p:txEl>
                                          </p:spTgt>
                                        </p:tgtEl>
                                        <p:attrNameLst>
                                          <p:attrName>style.visibility</p:attrName>
                                        </p:attrNameLst>
                                      </p:cBhvr>
                                      <p:to>
                                        <p:strVal val="visible"/>
                                      </p:to>
                                    </p:set>
                                    <p:animEffect transition="in" filter="wipe(left)">
                                      <p:cBhvr>
                                        <p:cTn id="21" dur="500"/>
                                        <p:tgtEl>
                                          <p:spTgt spid="21094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10947">
                                            <p:txEl>
                                              <p:pRg st="3" end="3"/>
                                            </p:txEl>
                                          </p:spTgt>
                                        </p:tgtEl>
                                        <p:attrNameLst>
                                          <p:attrName>style.visibility</p:attrName>
                                        </p:attrNameLst>
                                      </p:cBhvr>
                                      <p:to>
                                        <p:strVal val="visible"/>
                                      </p:to>
                                    </p:set>
                                    <p:animEffect transition="in" filter="wipe(left)">
                                      <p:cBhvr>
                                        <p:cTn id="26" dur="500"/>
                                        <p:tgtEl>
                                          <p:spTgt spid="21094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10948">
                                            <p:txEl>
                                              <p:pRg st="0" end="0"/>
                                            </p:txEl>
                                          </p:spTgt>
                                        </p:tgtEl>
                                        <p:attrNameLst>
                                          <p:attrName>style.visibility</p:attrName>
                                        </p:attrNameLst>
                                      </p:cBhvr>
                                      <p:to>
                                        <p:strVal val="visible"/>
                                      </p:to>
                                    </p:set>
                                    <p:animEffect transition="in" filter="blinds(horizontal)">
                                      <p:cBhvr>
                                        <p:cTn id="31" dur="500"/>
                                        <p:tgtEl>
                                          <p:spTgt spid="21094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0947">
                                            <p:txEl>
                                              <p:pRg st="4" end="4"/>
                                            </p:txEl>
                                          </p:spTgt>
                                        </p:tgtEl>
                                        <p:attrNameLst>
                                          <p:attrName>style.visibility</p:attrName>
                                        </p:attrNameLst>
                                      </p:cBhvr>
                                      <p:to>
                                        <p:strVal val="visible"/>
                                      </p:to>
                                    </p:set>
                                    <p:animEffect transition="in" filter="wipe(left)">
                                      <p:cBhvr>
                                        <p:cTn id="36" dur="500"/>
                                        <p:tgtEl>
                                          <p:spTgt spid="210947">
                                            <p:txEl>
                                              <p:pRg st="4" end="4"/>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10948">
                                            <p:txEl>
                                              <p:pRg st="1" end="1"/>
                                            </p:txEl>
                                          </p:spTgt>
                                        </p:tgtEl>
                                        <p:attrNameLst>
                                          <p:attrName>style.visibility</p:attrName>
                                        </p:attrNameLst>
                                      </p:cBhvr>
                                      <p:to>
                                        <p:strVal val="visible"/>
                                      </p:to>
                                    </p:set>
                                    <p:animEffect transition="in" filter="blinds(horizontal)">
                                      <p:cBhvr>
                                        <p:cTn id="39" dur="500"/>
                                        <p:tgtEl>
                                          <p:spTgt spid="2109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2"/>
                </p:tgtEl>
              </p:cMediaNode>
            </p:audio>
          </p:childTnLst>
        </p:cTn>
      </p:par>
    </p:tnLst>
    <p:bldLst>
      <p:bldP spid="21094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bwMode="auto">
          <a:xfrm>
            <a:off x="544513" y="2119313"/>
            <a:ext cx="8059737" cy="1381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pPr>
            <a:r>
              <a:rPr lang="zh-CN" altLang="en-US" sz="2400" b="1" smtClean="0"/>
              <a:t>少穿化纤类衣物，家中不要用化纤类地毯，室内保持一定的湿度</a:t>
            </a:r>
            <a:r>
              <a:rPr lang="zh-CN" altLang="en-US" sz="2400" smtClean="0"/>
              <a:t> 。</a:t>
            </a:r>
          </a:p>
          <a:p>
            <a:pPr eaLnBrk="1" hangingPunct="1">
              <a:buClr>
                <a:srgbClr val="CC0099"/>
              </a:buClr>
            </a:pPr>
            <a:r>
              <a:rPr lang="zh-CN" altLang="en-US" sz="2400" b="1" smtClean="0"/>
              <a:t>电子产品制造中采用防静电技术（环境、设备、实施、工具、材料等手段和措施）。</a:t>
            </a:r>
            <a:endParaRPr lang="zh-CN" altLang="en-US" smtClean="0"/>
          </a:p>
        </p:txBody>
      </p:sp>
      <p:sp>
        <p:nvSpPr>
          <p:cNvPr id="60419" name="Rectangle 4"/>
          <p:cNvSpPr>
            <a:spLocks noGrp="1" noChangeArrowheads="1"/>
          </p:cNvSpPr>
          <p:nvPr>
            <p:ph type="title"/>
          </p:nvPr>
        </p:nvSpPr>
        <p:spPr bwMode="auto">
          <a:xfrm>
            <a:off x="323850" y="549275"/>
            <a:ext cx="77724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smtClean="0">
                <a:solidFill>
                  <a:srgbClr val="FF3300"/>
                </a:solidFill>
              </a:rPr>
              <a:t>安全用电</a:t>
            </a:r>
            <a:r>
              <a:rPr lang="en-US" altLang="zh-CN" b="1" smtClean="0">
                <a:solidFill>
                  <a:srgbClr val="FF3300"/>
                </a:solidFill>
                <a:latin typeface="Arial" panose="020B0604020202020204" pitchFamily="34" charset="0"/>
              </a:rPr>
              <a:t>——</a:t>
            </a:r>
            <a:r>
              <a:rPr lang="zh-CN" altLang="en-US" b="1" smtClean="0">
                <a:solidFill>
                  <a:srgbClr val="FF3300"/>
                </a:solidFill>
              </a:rPr>
              <a:t>防静电</a:t>
            </a:r>
          </a:p>
        </p:txBody>
      </p:sp>
      <p:pic>
        <p:nvPicPr>
          <p:cNvPr id="60420" name="Picture 5" descr="9804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3357563"/>
            <a:ext cx="205105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9803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4797425"/>
            <a:ext cx="1081087"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descr="98090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860800"/>
            <a:ext cx="10493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descr="cap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4221163"/>
            <a:ext cx="12954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9" descr="glov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5157788"/>
            <a:ext cx="143986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0" descr="mat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588" y="5157788"/>
            <a:ext cx="16668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1" descr="shoes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625" y="5229225"/>
            <a:ext cx="1150938"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Rectangle 12"/>
          <p:cNvSpPr>
            <a:spLocks noChangeArrowheads="1"/>
          </p:cNvSpPr>
          <p:nvPr/>
        </p:nvSpPr>
        <p:spPr bwMode="auto">
          <a:xfrm>
            <a:off x="468313" y="1570038"/>
            <a:ext cx="151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buClr>
                <a:srgbClr val="CC0099"/>
              </a:buClr>
              <a:buFont typeface="Wingdings" panose="05000000000000000000" pitchFamily="2" charset="2"/>
              <a:buChar char="l"/>
            </a:pPr>
            <a:r>
              <a:rPr lang="zh-CN" altLang="en-US" sz="2800"/>
              <a:t>防静电</a:t>
            </a:r>
          </a:p>
        </p:txBody>
      </p:sp>
      <p:pic>
        <p:nvPicPr>
          <p:cNvPr id="2" name="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435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611188" y="214313"/>
            <a:ext cx="7793037"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smtClean="0"/>
              <a:t/>
            </a:r>
            <a:br>
              <a:rPr lang="en-US" altLang="zh-CN" dirty="0" smtClean="0"/>
            </a:br>
            <a:endParaRPr lang="en-US" altLang="zh-CN" dirty="0" smtClean="0"/>
          </a:p>
        </p:txBody>
      </p:sp>
      <p:sp>
        <p:nvSpPr>
          <p:cNvPr id="104451" name="Rectangle 3"/>
          <p:cNvSpPr>
            <a:spLocks noGrp="1" noChangeArrowheads="1"/>
          </p:cNvSpPr>
          <p:nvPr>
            <p:ph type="body" idx="1"/>
          </p:nvPr>
        </p:nvSpPr>
        <p:spPr bwMode="auto">
          <a:xfrm>
            <a:off x="539750" y="1773238"/>
            <a:ext cx="7056438" cy="4248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buClr>
                <a:srgbClr val="CC0099"/>
              </a:buClr>
              <a:buFont typeface="Wingdings" panose="05000000000000000000" pitchFamily="2" charset="2"/>
              <a:buChar char="l"/>
            </a:pPr>
            <a:r>
              <a:rPr lang="zh-CN" altLang="en-US" b="1" smtClean="0">
                <a:solidFill>
                  <a:srgbClr val="FF6600"/>
                </a:solidFill>
                <a:latin typeface="宋体" panose="02010600030101010101" pitchFamily="2" charset="-122"/>
              </a:rPr>
              <a:t>电击（</a:t>
            </a:r>
            <a:r>
              <a:rPr lang="zh-CN" altLang="en-US" b="1" smtClean="0">
                <a:solidFill>
                  <a:srgbClr val="FF6600"/>
                </a:solidFill>
              </a:rPr>
              <a:t>触电）</a:t>
            </a:r>
          </a:p>
          <a:p>
            <a:pPr lvl="1" eaLnBrk="1" hangingPunct="1">
              <a:lnSpc>
                <a:spcPct val="110000"/>
              </a:lnSpc>
            </a:pPr>
            <a:r>
              <a:rPr lang="zh-CN" altLang="en-US" b="1" smtClean="0">
                <a:latin typeface="宋体" panose="02010600030101010101" pitchFamily="2" charset="-122"/>
              </a:rPr>
              <a:t>安全用电观念贯彻始终</a:t>
            </a:r>
          </a:p>
          <a:p>
            <a:pPr lvl="1" eaLnBrk="1" hangingPunct="1">
              <a:lnSpc>
                <a:spcPct val="110000"/>
              </a:lnSpc>
            </a:pPr>
            <a:r>
              <a:rPr lang="zh-CN" altLang="en-US" b="1" smtClean="0">
                <a:latin typeface="宋体" panose="02010600030101010101" pitchFamily="2" charset="-122"/>
              </a:rPr>
              <a:t>尽量单手操作</a:t>
            </a:r>
          </a:p>
          <a:p>
            <a:pPr lvl="1" eaLnBrk="1" hangingPunct="1">
              <a:lnSpc>
                <a:spcPct val="110000"/>
              </a:lnSpc>
            </a:pPr>
            <a:r>
              <a:rPr lang="zh-CN" altLang="en-US" b="1" smtClean="0">
                <a:latin typeface="宋体" panose="02010600030101010101" pitchFamily="2" charset="-122"/>
              </a:rPr>
              <a:t>不要湿手插拔电器</a:t>
            </a:r>
          </a:p>
          <a:p>
            <a:pPr lvl="1" eaLnBrk="1" hangingPunct="1">
              <a:lnSpc>
                <a:spcPct val="110000"/>
              </a:lnSpc>
            </a:pPr>
            <a:r>
              <a:rPr lang="zh-CN" altLang="en-US" b="1" smtClean="0">
                <a:latin typeface="宋体" panose="02010600030101010101" pitchFamily="2" charset="-122"/>
              </a:rPr>
              <a:t>对情况不明的导线，先认为其带电</a:t>
            </a:r>
          </a:p>
          <a:p>
            <a:pPr lvl="1" eaLnBrk="1" hangingPunct="1">
              <a:lnSpc>
                <a:spcPct val="110000"/>
              </a:lnSpc>
            </a:pPr>
            <a:r>
              <a:rPr lang="zh-CN" altLang="en-US" b="1" smtClean="0">
                <a:latin typeface="宋体" panose="02010600030101010101" pitchFamily="2" charset="-122"/>
              </a:rPr>
              <a:t>不损坏电气设备中的绝缘体</a:t>
            </a:r>
          </a:p>
          <a:p>
            <a:pPr lvl="1" eaLnBrk="1" hangingPunct="1">
              <a:lnSpc>
                <a:spcPct val="110000"/>
              </a:lnSpc>
            </a:pPr>
            <a:r>
              <a:rPr lang="zh-CN" altLang="en-US" b="1" smtClean="0">
                <a:latin typeface="宋体" panose="02010600030101010101" pitchFamily="2" charset="-122"/>
              </a:rPr>
              <a:t>注意是否有</a:t>
            </a:r>
            <a:r>
              <a:rPr lang="zh-CN" altLang="en-US" b="1" smtClean="0">
                <a:solidFill>
                  <a:srgbClr val="FF3300"/>
                </a:solidFill>
                <a:latin typeface="宋体" panose="02010600030101010101" pitchFamily="2" charset="-122"/>
              </a:rPr>
              <a:t>异常现象、异味</a:t>
            </a:r>
          </a:p>
          <a:p>
            <a:pPr lvl="1" eaLnBrk="1" hangingPunct="1">
              <a:lnSpc>
                <a:spcPct val="110000"/>
              </a:lnSpc>
            </a:pPr>
            <a:r>
              <a:rPr lang="zh-CN" altLang="en-US" b="1" smtClean="0">
                <a:latin typeface="宋体" panose="02010600030101010101" pitchFamily="2" charset="-122"/>
              </a:rPr>
              <a:t>如有异常，先切断电源。</a:t>
            </a:r>
          </a:p>
          <a:p>
            <a:pPr eaLnBrk="1" hangingPunct="1"/>
            <a:endParaRPr lang="en-US" altLang="zh-CN" sz="2400" b="1" smtClean="0">
              <a:latin typeface="宋体" panose="02010600030101010101" pitchFamily="2" charset="-122"/>
            </a:endParaRPr>
          </a:p>
        </p:txBody>
      </p:sp>
      <p:sp>
        <p:nvSpPr>
          <p:cNvPr id="61444" name="Rectangle 6"/>
          <p:cNvSpPr>
            <a:spLocks noChangeArrowheads="1"/>
          </p:cNvSpPr>
          <p:nvPr/>
        </p:nvSpPr>
        <p:spPr bwMode="auto">
          <a:xfrm>
            <a:off x="684213" y="981075"/>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kumimoji="1" lang="zh-CN" altLang="en-US" sz="4000">
                <a:solidFill>
                  <a:srgbClr val="FF3300"/>
                </a:solidFill>
                <a:latin typeface="Arial" panose="020B0604020202020204" pitchFamily="34" charset="0"/>
              </a:rPr>
              <a:t>实习中的安全</a:t>
            </a:r>
          </a:p>
        </p:txBody>
      </p:sp>
      <p:pic>
        <p:nvPicPr>
          <p:cNvPr id="61445" name="Picture 19" descr="学生实习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1557338"/>
            <a:ext cx="2533650"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7003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4451">
                                            <p:txEl>
                                              <p:pRg st="0" end="0"/>
                                            </p:txEl>
                                          </p:spTgt>
                                        </p:tgtEl>
                                        <p:attrNameLst>
                                          <p:attrName>style.visibility</p:attrName>
                                        </p:attrNameLst>
                                      </p:cBhvr>
                                      <p:to>
                                        <p:strVal val="visible"/>
                                      </p:to>
                                    </p:set>
                                    <p:animEffect transition="in" filter="wipe(left)">
                                      <p:cBhvr>
                                        <p:cTn id="11" dur="500"/>
                                        <p:tgtEl>
                                          <p:spTgt spid="104451">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04451">
                                            <p:txEl>
                                              <p:pRg st="1" end="1"/>
                                            </p:txEl>
                                          </p:spTgt>
                                        </p:tgtEl>
                                        <p:attrNameLst>
                                          <p:attrName>style.visibility</p:attrName>
                                        </p:attrNameLst>
                                      </p:cBhvr>
                                      <p:to>
                                        <p:strVal val="visible"/>
                                      </p:to>
                                    </p:set>
                                    <p:animEffect transition="in" filter="wipe(left)">
                                      <p:cBhvr>
                                        <p:cTn id="14" dur="500"/>
                                        <p:tgtEl>
                                          <p:spTgt spid="104451">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wipe(left)">
                                      <p:cBhvr>
                                        <p:cTn id="17" dur="500"/>
                                        <p:tgtEl>
                                          <p:spTgt spid="104451">
                                            <p:txEl>
                                              <p:pRg st="2" end="2"/>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04451">
                                            <p:txEl>
                                              <p:pRg st="3" end="3"/>
                                            </p:txEl>
                                          </p:spTgt>
                                        </p:tgtEl>
                                        <p:attrNameLst>
                                          <p:attrName>style.visibility</p:attrName>
                                        </p:attrNameLst>
                                      </p:cBhvr>
                                      <p:to>
                                        <p:strVal val="visible"/>
                                      </p:to>
                                    </p:set>
                                    <p:animEffect transition="in" filter="wipe(left)">
                                      <p:cBhvr>
                                        <p:cTn id="20" dur="500"/>
                                        <p:tgtEl>
                                          <p:spTgt spid="104451">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animEffect transition="in" filter="wipe(left)">
                                      <p:cBhvr>
                                        <p:cTn id="23" dur="500"/>
                                        <p:tgtEl>
                                          <p:spTgt spid="104451">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04451">
                                            <p:txEl>
                                              <p:pRg st="5" end="5"/>
                                            </p:txEl>
                                          </p:spTgt>
                                        </p:tgtEl>
                                        <p:attrNameLst>
                                          <p:attrName>style.visibility</p:attrName>
                                        </p:attrNameLst>
                                      </p:cBhvr>
                                      <p:to>
                                        <p:strVal val="visible"/>
                                      </p:to>
                                    </p:set>
                                    <p:animEffect transition="in" filter="wipe(left)">
                                      <p:cBhvr>
                                        <p:cTn id="26" dur="500"/>
                                        <p:tgtEl>
                                          <p:spTgt spid="104451">
                                            <p:txEl>
                                              <p:pRg st="5" end="5"/>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04451">
                                            <p:txEl>
                                              <p:pRg st="6" end="6"/>
                                            </p:txEl>
                                          </p:spTgt>
                                        </p:tgtEl>
                                        <p:attrNameLst>
                                          <p:attrName>style.visibility</p:attrName>
                                        </p:attrNameLst>
                                      </p:cBhvr>
                                      <p:to>
                                        <p:strVal val="visible"/>
                                      </p:to>
                                    </p:set>
                                    <p:animEffect transition="in" filter="wipe(left)">
                                      <p:cBhvr>
                                        <p:cTn id="29" dur="500"/>
                                        <p:tgtEl>
                                          <p:spTgt spid="104451">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04451">
                                            <p:txEl>
                                              <p:pRg st="7" end="7"/>
                                            </p:txEl>
                                          </p:spTgt>
                                        </p:tgtEl>
                                        <p:attrNameLst>
                                          <p:attrName>style.visibility</p:attrName>
                                        </p:attrNameLst>
                                      </p:cBhvr>
                                      <p:to>
                                        <p:strVal val="visible"/>
                                      </p:to>
                                    </p:set>
                                    <p:animEffect transition="in" filter="wipe(left)">
                                      <p:cBhvr>
                                        <p:cTn id="32" dur="500"/>
                                        <p:tgtEl>
                                          <p:spTgt spid="1044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sz="half" idx="1"/>
          </p:nvPr>
        </p:nvSpPr>
        <p:spPr bwMode="auto">
          <a:xfrm>
            <a:off x="755650" y="1944688"/>
            <a:ext cx="7993063" cy="2779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b="1" smtClean="0">
                <a:solidFill>
                  <a:srgbClr val="FF3300"/>
                </a:solidFill>
                <a:latin typeface="宋体" panose="02010600030101010101" pitchFamily="2" charset="-122"/>
              </a:rPr>
              <a:t>机械损伤</a:t>
            </a:r>
          </a:p>
          <a:p>
            <a:pPr lvl="1" eaLnBrk="1" hangingPunct="1"/>
            <a:r>
              <a:rPr lang="zh-CN" altLang="en-US" sz="2400" b="1" smtClean="0">
                <a:latin typeface="宋体" panose="02010600030101010101" pitchFamily="2" charset="-122"/>
              </a:rPr>
              <a:t>带手套或披长发操作钻床被卷入</a:t>
            </a:r>
          </a:p>
          <a:p>
            <a:pPr lvl="1" eaLnBrk="1" hangingPunct="1"/>
            <a:r>
              <a:rPr lang="zh-CN" altLang="en-US" sz="2400" b="1" smtClean="0">
                <a:latin typeface="宋体" panose="02010600030101010101" pitchFamily="2" charset="-122"/>
              </a:rPr>
              <a:t>使用螺丝刀可能因打滑而伤手</a:t>
            </a:r>
          </a:p>
          <a:p>
            <a:pPr lvl="1" eaLnBrk="1" hangingPunct="1"/>
            <a:r>
              <a:rPr lang="zh-CN" altLang="en-US" sz="2400" b="1" smtClean="0">
                <a:latin typeface="宋体" panose="02010600030101010101" pitchFamily="2" charset="-122"/>
              </a:rPr>
              <a:t>剪断元件引线时伤及眼睛</a:t>
            </a:r>
          </a:p>
          <a:p>
            <a:pPr lvl="1" eaLnBrk="1" hangingPunct="1"/>
            <a:r>
              <a:rPr lang="zh-CN" altLang="en-US" sz="2400" b="1" smtClean="0">
                <a:latin typeface="宋体" panose="02010600030101010101" pitchFamily="2" charset="-122"/>
              </a:rPr>
              <a:t>清理烙铁头或元件管脚时</a:t>
            </a:r>
            <a:r>
              <a:rPr lang="zh-CN" altLang="en-US" sz="2400" b="1" smtClean="0">
                <a:solidFill>
                  <a:srgbClr val="FF3300"/>
                </a:solidFill>
                <a:latin typeface="宋体" panose="02010600030101010101" pitchFamily="2" charset="-122"/>
              </a:rPr>
              <a:t>锋利的刀片</a:t>
            </a:r>
            <a:r>
              <a:rPr lang="zh-CN" altLang="en-US" sz="2400" b="1" smtClean="0">
                <a:latin typeface="宋体" panose="02010600030101010101" pitchFamily="2" charset="-122"/>
              </a:rPr>
              <a:t>划破手</a:t>
            </a:r>
          </a:p>
        </p:txBody>
      </p:sp>
      <p:pic>
        <p:nvPicPr>
          <p:cNvPr id="62467" name="Picture 6" descr="04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4797425"/>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8" name="Object 7"/>
          <p:cNvGraphicFramePr>
            <a:graphicFrameLocks noGrp="1" noChangeAspect="1"/>
          </p:cNvGraphicFramePr>
          <p:nvPr>
            <p:ph sz="half" idx="2"/>
          </p:nvPr>
        </p:nvGraphicFramePr>
        <p:xfrm>
          <a:off x="684213" y="4797425"/>
          <a:ext cx="5143500" cy="1504950"/>
        </p:xfrm>
        <a:graphic>
          <a:graphicData uri="http://schemas.openxmlformats.org/presentationml/2006/ole">
            <mc:AlternateContent xmlns:mc="http://schemas.openxmlformats.org/markup-compatibility/2006">
              <mc:Choice xmlns:v="urn:schemas-microsoft-com:vml" Requires="v">
                <p:oleObj spid="_x0000_s62516" r:id="rId6" imgW="6320028" imgH="1848612" progId="">
                  <p:embed/>
                </p:oleObj>
              </mc:Choice>
              <mc:Fallback>
                <p:oleObj r:id="rId6" imgW="6320028" imgH="1848612"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797425"/>
                        <a:ext cx="51435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9" name="Rectangle 9"/>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zh-CN" dirty="0" smtClean="0"/>
          </a:p>
        </p:txBody>
      </p:sp>
      <p:sp>
        <p:nvSpPr>
          <p:cNvPr id="62470" name="Rectangle 10"/>
          <p:cNvSpPr>
            <a:spLocks noChangeArrowheads="1"/>
          </p:cNvSpPr>
          <p:nvPr/>
        </p:nvSpPr>
        <p:spPr bwMode="auto">
          <a:xfrm>
            <a:off x="684213" y="981075"/>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kumimoji="1" lang="zh-CN" altLang="en-US" sz="4000">
                <a:solidFill>
                  <a:srgbClr val="FF3300"/>
                </a:solidFill>
                <a:latin typeface="Arial" panose="020B0604020202020204" pitchFamily="34" charset="0"/>
              </a:rPr>
              <a:t>实习中的安全</a:t>
            </a:r>
          </a:p>
        </p:txBody>
      </p:sp>
      <p:pic>
        <p:nvPicPr>
          <p:cNvPr id="2" name="3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3900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bwMode="auto">
          <a:xfrm>
            <a:off x="684213" y="1773238"/>
            <a:ext cx="7772400" cy="292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latin typeface="宋体" panose="02010600030101010101" pitchFamily="2" charset="-122"/>
              </a:rPr>
              <a:t>烫伤</a:t>
            </a:r>
          </a:p>
          <a:p>
            <a:pPr lvl="1" eaLnBrk="1" hangingPunct="1"/>
            <a:r>
              <a:rPr lang="zh-CN" altLang="en-US" sz="2400" b="1" smtClean="0">
                <a:latin typeface="宋体" panose="02010600030101010101" pitchFamily="2" charset="-122"/>
              </a:rPr>
              <a:t>不要用手直接触摸</a:t>
            </a:r>
            <a:r>
              <a:rPr lang="zh-CN" altLang="en-US" sz="2400" b="1" smtClean="0">
                <a:solidFill>
                  <a:srgbClr val="FF6600"/>
                </a:solidFill>
                <a:latin typeface="宋体" panose="02010600030101010101" pitchFamily="2" charset="-122"/>
              </a:rPr>
              <a:t>烙铁头</a:t>
            </a:r>
          </a:p>
          <a:p>
            <a:pPr lvl="1" eaLnBrk="1" hangingPunct="1"/>
            <a:r>
              <a:rPr lang="zh-CN" altLang="en-US" sz="2400" b="1" smtClean="0">
                <a:latin typeface="宋体" panose="02010600030101010101" pitchFamily="2" charset="-122"/>
              </a:rPr>
              <a:t>注意电路中</a:t>
            </a:r>
            <a:r>
              <a:rPr lang="zh-CN" altLang="en-US" sz="2400" b="1" smtClean="0">
                <a:solidFill>
                  <a:srgbClr val="FF6600"/>
                </a:solidFill>
                <a:latin typeface="宋体" panose="02010600030101010101" pitchFamily="2" charset="-122"/>
              </a:rPr>
              <a:t>发热元器件</a:t>
            </a:r>
          </a:p>
          <a:p>
            <a:pPr lvl="1" eaLnBrk="1" hangingPunct="1"/>
            <a:r>
              <a:rPr lang="zh-CN" altLang="en-US" sz="2400" b="1" smtClean="0">
                <a:latin typeface="宋体" panose="02010600030101010101" pitchFamily="2" charset="-122"/>
              </a:rPr>
              <a:t>注意</a:t>
            </a:r>
            <a:r>
              <a:rPr lang="zh-CN" altLang="en-US" sz="2400" b="1" smtClean="0">
                <a:solidFill>
                  <a:srgbClr val="FF6600"/>
                </a:solidFill>
                <a:latin typeface="宋体" panose="02010600030101010101" pitchFamily="2" charset="-122"/>
              </a:rPr>
              <a:t>熔化的焊锡</a:t>
            </a:r>
            <a:r>
              <a:rPr lang="zh-CN" altLang="en-US" sz="2400" b="1" smtClean="0">
                <a:latin typeface="宋体" panose="02010600030101010101" pitchFamily="2" charset="-122"/>
              </a:rPr>
              <a:t>及</a:t>
            </a:r>
            <a:r>
              <a:rPr lang="en-US" altLang="zh-CN" sz="2400" b="1" smtClean="0">
                <a:latin typeface="宋体" panose="02010600030101010101" pitchFamily="2" charset="-122"/>
              </a:rPr>
              <a:t>PCB</a:t>
            </a:r>
            <a:r>
              <a:rPr lang="zh-CN" altLang="en-US" sz="2400" b="1" smtClean="0">
                <a:latin typeface="宋体" panose="02010600030101010101" pitchFamily="2" charset="-122"/>
              </a:rPr>
              <a:t>制作时</a:t>
            </a:r>
            <a:r>
              <a:rPr lang="zh-CN" altLang="en-US" sz="2400" b="1" smtClean="0">
                <a:solidFill>
                  <a:srgbClr val="FF6600"/>
                </a:solidFill>
                <a:latin typeface="宋体" panose="02010600030101010101" pitchFamily="2" charset="-122"/>
              </a:rPr>
              <a:t>加热的腐蚀液</a:t>
            </a:r>
          </a:p>
          <a:p>
            <a:pPr lvl="1" eaLnBrk="1" hangingPunct="1"/>
            <a:r>
              <a:rPr lang="zh-CN" altLang="en-US" sz="2400" b="1" smtClean="0">
                <a:solidFill>
                  <a:srgbClr val="FF6600"/>
                </a:solidFill>
                <a:latin typeface="宋体" panose="02010600030101010101" pitchFamily="2" charset="-122"/>
              </a:rPr>
              <a:t>电弧</a:t>
            </a:r>
          </a:p>
          <a:p>
            <a:pPr eaLnBrk="1" hangingPunct="1"/>
            <a:r>
              <a:rPr lang="zh-CN" altLang="en-US" b="1" smtClean="0">
                <a:solidFill>
                  <a:srgbClr val="FF3300"/>
                </a:solidFill>
                <a:latin typeface="宋体" panose="02010600030101010101" pitchFamily="2" charset="-122"/>
              </a:rPr>
              <a:t>意外事故</a:t>
            </a:r>
          </a:p>
        </p:txBody>
      </p:sp>
      <p:sp>
        <p:nvSpPr>
          <p:cNvPr id="63491" name="Rectangle 4"/>
          <p:cNvSpPr>
            <a:spLocks noGrp="1" noChangeArrowheads="1"/>
          </p:cNvSpPr>
          <p:nvPr>
            <p:ph type="title"/>
          </p:nvPr>
        </p:nvSpPr>
        <p:spPr bwMode="auto">
          <a:xfrm>
            <a:off x="395288" y="214313"/>
            <a:ext cx="7793037" cy="146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b="1" dirty="0" smtClean="0">
                <a:solidFill>
                  <a:srgbClr val="FF6600"/>
                </a:solidFill>
              </a:rPr>
              <a:t>实习中的安全</a:t>
            </a:r>
          </a:p>
        </p:txBody>
      </p:sp>
      <p:pic>
        <p:nvPicPr>
          <p:cNvPr id="63492" name="Picture 5" descr="暴光制版（教学型）"/>
          <p:cNvPicPr>
            <a:picLocks noChangeAspect="1" noChangeArrowheads="1"/>
          </p:cNvPicPr>
          <p:nvPr/>
        </p:nvPicPr>
        <p:blipFill>
          <a:blip r:embed="rId4">
            <a:extLst>
              <a:ext uri="{28A0092B-C50C-407E-A947-70E740481C1C}">
                <a14:useLocalDpi xmlns:a14="http://schemas.microsoft.com/office/drawing/2010/main" val="0"/>
              </a:ext>
            </a:extLst>
          </a:blip>
          <a:srcRect l="83069" t="33911" r="2780" b="46146"/>
          <a:stretch>
            <a:fillRect/>
          </a:stretch>
        </p:blipFill>
        <p:spPr bwMode="auto">
          <a:xfrm>
            <a:off x="755650" y="4941888"/>
            <a:ext cx="2249488"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6" descr="连接方式2"/>
          <p:cNvPicPr>
            <a:picLocks noChangeAspect="1" noChangeArrowheads="1"/>
          </p:cNvPicPr>
          <p:nvPr/>
        </p:nvPicPr>
        <p:blipFill>
          <a:blip r:embed="rId5">
            <a:extLst>
              <a:ext uri="{28A0092B-C50C-407E-A947-70E740481C1C}">
                <a14:useLocalDpi xmlns:a14="http://schemas.microsoft.com/office/drawing/2010/main" val="0"/>
              </a:ext>
            </a:extLst>
          </a:blip>
          <a:srcRect l="7892" t="2928" r="32578" b="1846"/>
          <a:stretch>
            <a:fillRect/>
          </a:stretch>
        </p:blipFill>
        <p:spPr bwMode="auto">
          <a:xfrm>
            <a:off x="3492500" y="4221163"/>
            <a:ext cx="266541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7" descr="DSF0042B"/>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443663" y="4076700"/>
            <a:ext cx="2471737"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9352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title"/>
          </p:nvPr>
        </p:nvSpPr>
        <p:spPr bwMode="auto">
          <a:xfrm>
            <a:off x="539750" y="20701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sz="3200" b="1" smtClean="0">
                <a:solidFill>
                  <a:schemeClr val="tx1"/>
                </a:solidFill>
              </a:rPr>
              <a:t>基本用电安全</a:t>
            </a:r>
          </a:p>
        </p:txBody>
      </p:sp>
      <p:sp>
        <p:nvSpPr>
          <p:cNvPr id="252933" name="Rectangle 5"/>
          <p:cNvSpPr>
            <a:spLocks noChangeArrowheads="1"/>
          </p:cNvSpPr>
          <p:nvPr/>
        </p:nvSpPr>
        <p:spPr bwMode="auto">
          <a:xfrm>
            <a:off x="969963" y="2276475"/>
            <a:ext cx="72739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lnSpc>
                <a:spcPct val="90000"/>
              </a:lnSpc>
              <a:spcBef>
                <a:spcPct val="20000"/>
              </a:spcBef>
            </a:pPr>
            <a:endParaRPr lang="en-US" altLang="zh-CN" sz="2800">
              <a:latin typeface="-윤고딕140" pitchFamily="18" charset="-127"/>
            </a:endParaRPr>
          </a:p>
          <a:p>
            <a:pPr eaLnBrk="1" latinLnBrk="1" hangingPunct="1">
              <a:lnSpc>
                <a:spcPct val="90000"/>
              </a:lnSpc>
              <a:spcBef>
                <a:spcPct val="20000"/>
              </a:spcBef>
              <a:buClr>
                <a:srgbClr val="CC0099"/>
              </a:buClr>
              <a:buFontTx/>
              <a:buChar char="•"/>
            </a:pPr>
            <a:r>
              <a:rPr lang="zh-CN" altLang="en-US" sz="2800">
                <a:latin typeface="-윤고딕140" pitchFamily="18" charset="-127"/>
              </a:rPr>
              <a:t>人身安全</a:t>
            </a:r>
            <a:r>
              <a:rPr lang="en-US" altLang="zh-CN" sz="2800">
                <a:latin typeface="Arial" panose="020B0604020202020204" pitchFamily="34" charset="0"/>
              </a:rPr>
              <a:t>——</a:t>
            </a:r>
            <a:r>
              <a:rPr lang="zh-CN" altLang="en-US" sz="2800">
                <a:latin typeface="-윤고딕140" pitchFamily="18" charset="-127"/>
              </a:rPr>
              <a:t>电击、电伤等直接人身伤害</a:t>
            </a:r>
          </a:p>
          <a:p>
            <a:pPr eaLnBrk="1" latinLnBrk="1" hangingPunct="1">
              <a:lnSpc>
                <a:spcPct val="90000"/>
              </a:lnSpc>
              <a:spcBef>
                <a:spcPct val="20000"/>
              </a:spcBef>
              <a:buClr>
                <a:srgbClr val="CC0099"/>
              </a:buClr>
              <a:buFontTx/>
              <a:buChar char="•"/>
            </a:pPr>
            <a:r>
              <a:rPr lang="zh-CN" altLang="en-US" sz="2800">
                <a:latin typeface="-윤고딕140" pitchFamily="18" charset="-127"/>
              </a:rPr>
              <a:t>设备安全</a:t>
            </a:r>
            <a:r>
              <a:rPr lang="en-US" altLang="zh-CN" sz="2800">
                <a:latin typeface="Arial" panose="020B0604020202020204" pitchFamily="34" charset="0"/>
              </a:rPr>
              <a:t>——</a:t>
            </a:r>
            <a:r>
              <a:rPr lang="zh-CN" altLang="en-US" sz="2800">
                <a:latin typeface="-윤고딕140" pitchFamily="18" charset="-127"/>
              </a:rPr>
              <a:t>错误使用造成设备损坏</a:t>
            </a:r>
          </a:p>
          <a:p>
            <a:pPr eaLnBrk="1" latinLnBrk="1" hangingPunct="1">
              <a:lnSpc>
                <a:spcPct val="90000"/>
              </a:lnSpc>
              <a:spcBef>
                <a:spcPct val="20000"/>
              </a:spcBef>
              <a:buClr>
                <a:srgbClr val="CC0099"/>
              </a:buClr>
              <a:buFontTx/>
              <a:buChar char="•"/>
            </a:pPr>
            <a:r>
              <a:rPr lang="zh-CN" altLang="en-US" sz="2800">
                <a:latin typeface="-윤고딕140" pitchFamily="18" charset="-127"/>
              </a:rPr>
              <a:t>电气灾害</a:t>
            </a:r>
            <a:r>
              <a:rPr lang="en-US" altLang="zh-CN" sz="2800">
                <a:latin typeface="Arial" panose="020B0604020202020204" pitchFamily="34" charset="0"/>
              </a:rPr>
              <a:t>——</a:t>
            </a:r>
            <a:r>
              <a:rPr lang="zh-CN" altLang="en-US" sz="2800">
                <a:latin typeface="-윤고딕140" pitchFamily="18" charset="-127"/>
              </a:rPr>
              <a:t>由电导致的火灾</a:t>
            </a:r>
          </a:p>
        </p:txBody>
      </p:sp>
      <p:pic>
        <p:nvPicPr>
          <p:cNvPr id="9220" name="Picture 6" descr="q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532313"/>
            <a:ext cx="2230437"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 descr="00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4460875"/>
            <a:ext cx="24638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8" descr="无标题"/>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5108575"/>
            <a:ext cx="181451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9"/>
          <p:cNvSpPr>
            <a:spLocks noChangeArrowheads="1"/>
          </p:cNvSpPr>
          <p:nvPr/>
        </p:nvSpPr>
        <p:spPr bwMode="auto">
          <a:xfrm>
            <a:off x="539750" y="1052513"/>
            <a:ext cx="54006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宋体" panose="02010600030101010101" pitchFamily="2" charset="-122"/>
              </a:rPr>
              <a:t>安全用电的三个层面</a:t>
            </a:r>
          </a:p>
        </p:txBody>
      </p:sp>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204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52932"/>
                                        </p:tgtEl>
                                        <p:attrNameLst>
                                          <p:attrName>style.visibility</p:attrName>
                                        </p:attrNameLst>
                                      </p:cBhvr>
                                      <p:to>
                                        <p:strVal val="visible"/>
                                      </p:to>
                                    </p:set>
                                    <p:animEffect transition="in" filter="blinds(horizontal)">
                                      <p:cBhvr>
                                        <p:cTn id="11" dur="500"/>
                                        <p:tgtEl>
                                          <p:spTgt spid="25293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52933">
                                            <p:txEl>
                                              <p:pRg st="1" end="1"/>
                                            </p:txEl>
                                          </p:spTgt>
                                        </p:tgtEl>
                                        <p:attrNameLst>
                                          <p:attrName>style.visibility</p:attrName>
                                        </p:attrNameLst>
                                      </p:cBhvr>
                                      <p:to>
                                        <p:strVal val="visible"/>
                                      </p:to>
                                    </p:set>
                                    <p:animEffect transition="in" filter="blinds(horizontal)">
                                      <p:cBhvr>
                                        <p:cTn id="16" dur="500"/>
                                        <p:tgtEl>
                                          <p:spTgt spid="2529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2933">
                                            <p:txEl>
                                              <p:pRg st="2" end="2"/>
                                            </p:txEl>
                                          </p:spTgt>
                                        </p:tgtEl>
                                        <p:attrNameLst>
                                          <p:attrName>style.visibility</p:attrName>
                                        </p:attrNameLst>
                                      </p:cBhvr>
                                      <p:to>
                                        <p:strVal val="visible"/>
                                      </p:to>
                                    </p:set>
                                    <p:animEffect transition="in" filter="blinds(horizontal)">
                                      <p:cBhvr>
                                        <p:cTn id="21" dur="500"/>
                                        <p:tgtEl>
                                          <p:spTgt spid="2529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52933">
                                            <p:txEl>
                                              <p:pRg st="3" end="3"/>
                                            </p:txEl>
                                          </p:spTgt>
                                        </p:tgtEl>
                                        <p:attrNameLst>
                                          <p:attrName>style.visibility</p:attrName>
                                        </p:attrNameLst>
                                      </p:cBhvr>
                                      <p:to>
                                        <p:strVal val="visible"/>
                                      </p:to>
                                    </p:set>
                                    <p:animEffect transition="in" filter="blinds(horizontal)">
                                      <p:cBhvr>
                                        <p:cTn id="26" dur="500"/>
                                        <p:tgtEl>
                                          <p:spTgt spid="2529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2529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ChangeArrowheads="1"/>
          </p:cNvSpPr>
          <p:nvPr/>
        </p:nvSpPr>
        <p:spPr bwMode="auto">
          <a:xfrm>
            <a:off x="539750" y="18446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buClr>
                <a:srgbClr val="CC0099"/>
              </a:buClr>
              <a:buFont typeface="Wingdings" panose="05000000000000000000" pitchFamily="2" charset="2"/>
              <a:buChar char="l"/>
            </a:pPr>
            <a:r>
              <a:rPr lang="zh-CN" altLang="en-US" sz="3200">
                <a:latin typeface="-윤체M" pitchFamily="18" charset="-127"/>
              </a:rPr>
              <a:t>隐性用电安全</a:t>
            </a:r>
          </a:p>
        </p:txBody>
      </p:sp>
      <p:sp>
        <p:nvSpPr>
          <p:cNvPr id="10243" name="Rectangle 5"/>
          <p:cNvSpPr>
            <a:spLocks noChangeArrowheads="1"/>
          </p:cNvSpPr>
          <p:nvPr/>
        </p:nvSpPr>
        <p:spPr bwMode="auto">
          <a:xfrm>
            <a:off x="539750" y="1052513"/>
            <a:ext cx="54006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4000">
                <a:solidFill>
                  <a:srgbClr val="FF3300"/>
                </a:solidFill>
                <a:latin typeface="宋体" panose="02010600030101010101" pitchFamily="2" charset="-122"/>
              </a:rPr>
              <a:t>安全用电的三个层面</a:t>
            </a:r>
          </a:p>
        </p:txBody>
      </p:sp>
      <p:sp>
        <p:nvSpPr>
          <p:cNvPr id="259078" name="Rectangle 6"/>
          <p:cNvSpPr>
            <a:spLocks noChangeArrowheads="1"/>
          </p:cNvSpPr>
          <p:nvPr/>
        </p:nvSpPr>
        <p:spPr bwMode="auto">
          <a:xfrm>
            <a:off x="969963" y="1989138"/>
            <a:ext cx="75628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lnSpc>
                <a:spcPct val="90000"/>
              </a:lnSpc>
              <a:spcBef>
                <a:spcPct val="20000"/>
              </a:spcBef>
            </a:pPr>
            <a:endParaRPr lang="en-US" altLang="zh-CN" sz="2800">
              <a:latin typeface="-윤고딕140" pitchFamily="18" charset="-127"/>
            </a:endParaRPr>
          </a:p>
          <a:p>
            <a:pPr eaLnBrk="1" latinLnBrk="1" hangingPunct="1">
              <a:lnSpc>
                <a:spcPct val="90000"/>
              </a:lnSpc>
              <a:spcBef>
                <a:spcPct val="20000"/>
              </a:spcBef>
              <a:buClr>
                <a:srgbClr val="CC0099"/>
              </a:buClr>
              <a:buFontTx/>
              <a:buChar char="•"/>
            </a:pPr>
            <a:r>
              <a:rPr lang="zh-CN" altLang="en-US" sz="2800">
                <a:latin typeface="-윤고딕140" pitchFamily="18" charset="-127"/>
              </a:rPr>
              <a:t>电磁干扰</a:t>
            </a:r>
            <a:r>
              <a:rPr lang="en-US" altLang="zh-CN" sz="2800">
                <a:latin typeface="Arial" panose="020B0604020202020204" pitchFamily="34" charset="0"/>
              </a:rPr>
              <a:t>——</a:t>
            </a:r>
            <a:r>
              <a:rPr lang="zh-CN" altLang="en-US" sz="2800">
                <a:latin typeface="-윤고딕140" pitchFamily="18" charset="-127"/>
              </a:rPr>
              <a:t>电磁辐射干扰其他电子产品工作而引发的安全事故</a:t>
            </a:r>
          </a:p>
          <a:p>
            <a:pPr eaLnBrk="1" latinLnBrk="1" hangingPunct="1">
              <a:lnSpc>
                <a:spcPct val="90000"/>
              </a:lnSpc>
              <a:spcBef>
                <a:spcPct val="20000"/>
              </a:spcBef>
              <a:buClr>
                <a:srgbClr val="CC0099"/>
              </a:buClr>
              <a:buFontTx/>
              <a:buChar char="•"/>
            </a:pPr>
            <a:r>
              <a:rPr lang="zh-CN" altLang="en-US" sz="2800">
                <a:latin typeface="-윤고딕140" pitchFamily="18" charset="-127"/>
              </a:rPr>
              <a:t>电磁污染</a:t>
            </a:r>
            <a:r>
              <a:rPr lang="en-US" altLang="zh-CN" sz="2800">
                <a:latin typeface="Arial" panose="020B0604020202020204" pitchFamily="34" charset="0"/>
              </a:rPr>
              <a:t>——</a:t>
            </a:r>
            <a:r>
              <a:rPr lang="zh-CN" altLang="en-US" sz="2800">
                <a:latin typeface="-윤고딕140" pitchFamily="18" charset="-127"/>
              </a:rPr>
              <a:t>电磁辐射对人来健康损害以及对生态环境的影响</a:t>
            </a:r>
          </a:p>
        </p:txBody>
      </p:sp>
      <p:sp>
        <p:nvSpPr>
          <p:cNvPr id="259079" name="Rectangle 7"/>
          <p:cNvSpPr>
            <a:spLocks noChangeArrowheads="1"/>
          </p:cNvSpPr>
          <p:nvPr/>
        </p:nvSpPr>
        <p:spPr bwMode="auto">
          <a:xfrm>
            <a:off x="611188" y="4230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buClr>
                <a:srgbClr val="CC0099"/>
              </a:buClr>
              <a:buFont typeface="Wingdings" panose="05000000000000000000" pitchFamily="2" charset="2"/>
              <a:buChar char="l"/>
            </a:pPr>
            <a:r>
              <a:rPr lang="zh-CN" altLang="en-US" sz="3200">
                <a:latin typeface="-윤체M" pitchFamily="18" charset="-127"/>
              </a:rPr>
              <a:t>深层次用电安全</a:t>
            </a:r>
          </a:p>
        </p:txBody>
      </p:sp>
      <p:sp>
        <p:nvSpPr>
          <p:cNvPr id="259080" name="Rectangle 8"/>
          <p:cNvSpPr>
            <a:spLocks noChangeArrowheads="1"/>
          </p:cNvSpPr>
          <p:nvPr/>
        </p:nvSpPr>
        <p:spPr bwMode="auto">
          <a:xfrm>
            <a:off x="971550" y="4437063"/>
            <a:ext cx="78486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lnSpc>
                <a:spcPct val="90000"/>
              </a:lnSpc>
              <a:spcBef>
                <a:spcPct val="20000"/>
              </a:spcBef>
            </a:pPr>
            <a:endParaRPr lang="en-US" altLang="zh-CN" sz="2800">
              <a:latin typeface="-윤고딕140" pitchFamily="18" charset="-127"/>
            </a:endParaRPr>
          </a:p>
          <a:p>
            <a:pPr eaLnBrk="1" latinLnBrk="1" hangingPunct="1">
              <a:lnSpc>
                <a:spcPct val="90000"/>
              </a:lnSpc>
              <a:spcBef>
                <a:spcPct val="20000"/>
              </a:spcBef>
              <a:buClr>
                <a:srgbClr val="CC0099"/>
              </a:buClr>
              <a:buFontTx/>
              <a:buChar char="•"/>
            </a:pPr>
            <a:r>
              <a:rPr lang="zh-CN" altLang="en-US" sz="2800">
                <a:latin typeface="-윤고딕140" pitchFamily="18" charset="-127"/>
              </a:rPr>
              <a:t>环境</a:t>
            </a:r>
            <a:r>
              <a:rPr lang="en-US" altLang="zh-CN" sz="2800">
                <a:latin typeface="Arial" panose="020B0604020202020204" pitchFamily="34" charset="0"/>
              </a:rPr>
              <a:t>——</a:t>
            </a:r>
            <a:r>
              <a:rPr lang="zh-CN" altLang="en-US" sz="2800">
                <a:latin typeface="-윤고딕140" pitchFamily="18" charset="-127"/>
              </a:rPr>
              <a:t>电子产品废弃物对环境的危害</a:t>
            </a:r>
          </a:p>
          <a:p>
            <a:pPr eaLnBrk="1" latinLnBrk="1" hangingPunct="1">
              <a:lnSpc>
                <a:spcPct val="90000"/>
              </a:lnSpc>
              <a:spcBef>
                <a:spcPct val="20000"/>
              </a:spcBef>
              <a:buClr>
                <a:srgbClr val="CC0099"/>
              </a:buClr>
              <a:buFontTx/>
              <a:buChar char="•"/>
            </a:pPr>
            <a:r>
              <a:rPr lang="zh-CN" altLang="en-US" sz="2800">
                <a:latin typeface="-윤고딕140" pitchFamily="18" charset="-127"/>
              </a:rPr>
              <a:t>资源和能源</a:t>
            </a:r>
            <a:r>
              <a:rPr lang="en-US" altLang="zh-CN" sz="2800">
                <a:latin typeface="Arial" panose="020B0604020202020204" pitchFamily="34" charset="0"/>
              </a:rPr>
              <a:t>——</a:t>
            </a:r>
            <a:r>
              <a:rPr lang="zh-CN" altLang="en-US" sz="2800">
                <a:latin typeface="-윤고딕140" pitchFamily="18" charset="-127"/>
              </a:rPr>
              <a:t>资源浪费、能源危机、温室效应等</a:t>
            </a:r>
          </a:p>
        </p:txBody>
      </p:sp>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3801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59076">
                                            <p:txEl>
                                              <p:pRg st="0" end="0"/>
                                            </p:txEl>
                                          </p:spTgt>
                                        </p:tgtEl>
                                        <p:attrNameLst>
                                          <p:attrName>style.visibility</p:attrName>
                                        </p:attrNameLst>
                                      </p:cBhvr>
                                      <p:to>
                                        <p:strVal val="visible"/>
                                      </p:to>
                                    </p:set>
                                    <p:animEffect transition="in" filter="blinds(horizontal)">
                                      <p:cBhvr>
                                        <p:cTn id="11" dur="500"/>
                                        <p:tgtEl>
                                          <p:spTgt spid="25907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59078">
                                            <p:txEl>
                                              <p:pRg st="1" end="1"/>
                                            </p:txEl>
                                          </p:spTgt>
                                        </p:tgtEl>
                                        <p:attrNameLst>
                                          <p:attrName>style.visibility</p:attrName>
                                        </p:attrNameLst>
                                      </p:cBhvr>
                                      <p:to>
                                        <p:strVal val="visible"/>
                                      </p:to>
                                    </p:set>
                                    <p:animEffect transition="in" filter="blinds(horizontal)">
                                      <p:cBhvr>
                                        <p:cTn id="16" dur="500"/>
                                        <p:tgtEl>
                                          <p:spTgt spid="25907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9078">
                                            <p:txEl>
                                              <p:pRg st="2" end="2"/>
                                            </p:txEl>
                                          </p:spTgt>
                                        </p:tgtEl>
                                        <p:attrNameLst>
                                          <p:attrName>style.visibility</p:attrName>
                                        </p:attrNameLst>
                                      </p:cBhvr>
                                      <p:to>
                                        <p:strVal val="visible"/>
                                      </p:to>
                                    </p:set>
                                    <p:animEffect transition="in" filter="blinds(horizontal)">
                                      <p:cBhvr>
                                        <p:cTn id="21" dur="500"/>
                                        <p:tgtEl>
                                          <p:spTgt spid="25907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59079">
                                            <p:txEl>
                                              <p:pRg st="0" end="0"/>
                                            </p:txEl>
                                          </p:spTgt>
                                        </p:tgtEl>
                                        <p:attrNameLst>
                                          <p:attrName>style.visibility</p:attrName>
                                        </p:attrNameLst>
                                      </p:cBhvr>
                                      <p:to>
                                        <p:strVal val="visible"/>
                                      </p:to>
                                    </p:set>
                                    <p:animEffect transition="in" filter="blinds(horizontal)">
                                      <p:cBhvr>
                                        <p:cTn id="26" dur="500"/>
                                        <p:tgtEl>
                                          <p:spTgt spid="25907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59080">
                                            <p:txEl>
                                              <p:pRg st="1" end="1"/>
                                            </p:txEl>
                                          </p:spTgt>
                                        </p:tgtEl>
                                        <p:attrNameLst>
                                          <p:attrName>style.visibility</p:attrName>
                                        </p:attrNameLst>
                                      </p:cBhvr>
                                      <p:to>
                                        <p:strVal val="visible"/>
                                      </p:to>
                                    </p:set>
                                    <p:animEffect transition="in" filter="blinds(horizontal)">
                                      <p:cBhvr>
                                        <p:cTn id="31" dur="500"/>
                                        <p:tgtEl>
                                          <p:spTgt spid="259080">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9080">
                                            <p:txEl>
                                              <p:pRg st="2" end="2"/>
                                            </p:txEl>
                                          </p:spTgt>
                                        </p:tgtEl>
                                        <p:attrNameLst>
                                          <p:attrName>style.visibility</p:attrName>
                                        </p:attrNameLst>
                                      </p:cBhvr>
                                      <p:to>
                                        <p:strVal val="visible"/>
                                      </p:to>
                                    </p:set>
                                    <p:animEffect transition="in" filter="blinds(horizontal)">
                                      <p:cBhvr>
                                        <p:cTn id="36" dur="500"/>
                                        <p:tgtEl>
                                          <p:spTgt spid="2590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bwMode="auto">
          <a:xfrm>
            <a:off x="179388" y="1600200"/>
            <a:ext cx="8569325"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latin typeface="宋体" panose="02010600030101010101" pitchFamily="2" charset="-122"/>
              </a:rPr>
              <a:t>电子垃圾中含有大量有毒物质，如铅、镉、汞、</a:t>
            </a:r>
            <a:r>
              <a:rPr lang="zh-CN" altLang="en-US" b="1" smtClean="0"/>
              <a:t>六价铬、</a:t>
            </a:r>
            <a:r>
              <a:rPr lang="zh-CN" altLang="en-US" b="1" smtClean="0">
                <a:latin typeface="宋体" panose="02010600030101010101" pitchFamily="2" charset="-122"/>
              </a:rPr>
              <a:t>聚氯乙稀等。</a:t>
            </a:r>
            <a:r>
              <a:rPr lang="zh-CN" altLang="en-US" b="1" smtClean="0"/>
              <a:t>如果不经科学的处理，</a:t>
            </a:r>
            <a:r>
              <a:rPr lang="zh-CN" altLang="en-US" b="1" smtClean="0">
                <a:latin typeface="宋体" panose="02010600030101010101" pitchFamily="2" charset="-122"/>
              </a:rPr>
              <a:t>会对环境造成严重的污染和破坏</a:t>
            </a:r>
            <a:r>
              <a:rPr lang="zh-CN" altLang="en-US" b="1" smtClean="0"/>
              <a:t>，并直接或间接地危害人体健康。</a:t>
            </a:r>
            <a:endParaRPr lang="zh-CN" altLang="en-US" b="1" smtClean="0">
              <a:latin typeface="宋体" panose="02010600030101010101" pitchFamily="2" charset="-122"/>
            </a:endParaRPr>
          </a:p>
        </p:txBody>
      </p:sp>
      <p:sp>
        <p:nvSpPr>
          <p:cNvPr id="11267" name="Rectangle 4"/>
          <p:cNvSpPr>
            <a:spLocks noChangeArrowheads="1"/>
          </p:cNvSpPr>
          <p:nvPr/>
        </p:nvSpPr>
        <p:spPr bwMode="auto">
          <a:xfrm>
            <a:off x="250825" y="9175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latinLnBrk="1" hangingPunct="1"/>
            <a:r>
              <a:rPr lang="zh-CN" altLang="en-US" sz="3600">
                <a:solidFill>
                  <a:schemeClr val="tx2"/>
                </a:solidFill>
                <a:latin typeface="-윤체M" pitchFamily="18" charset="-127"/>
              </a:rPr>
              <a:t>电子垃圾对生态环境的影响</a:t>
            </a:r>
          </a:p>
        </p:txBody>
      </p:sp>
      <p:pic>
        <p:nvPicPr>
          <p:cNvPr id="271371" name="Picture 11" descr="captur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141663"/>
            <a:ext cx="5291138"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0151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71363">
                                            <p:txEl>
                                              <p:pRg st="0" end="0"/>
                                            </p:txEl>
                                          </p:spTgt>
                                        </p:tgtEl>
                                        <p:attrNameLst>
                                          <p:attrName>style.visibility</p:attrName>
                                        </p:attrNameLst>
                                      </p:cBhvr>
                                      <p:to>
                                        <p:strVal val="visible"/>
                                      </p:to>
                                    </p:set>
                                    <p:animEffect transition="in" filter="checkerboard(across)">
                                      <p:cBhvr>
                                        <p:cTn id="11" dur="500"/>
                                        <p:tgtEl>
                                          <p:spTgt spid="2713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71371"/>
                                        </p:tgtEl>
                                        <p:attrNameLst>
                                          <p:attrName>style.visibility</p:attrName>
                                        </p:attrNameLst>
                                      </p:cBhvr>
                                      <p:to>
                                        <p:strVal val="visible"/>
                                      </p:to>
                                    </p:set>
                                    <p:animEffect transition="in" filter="checkerboard(across)">
                                      <p:cBhvr>
                                        <p:cTn id="16" dur="500"/>
                                        <p:tgtEl>
                                          <p:spTgt spid="27137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27136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19113" y="10620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b="1" smtClean="0"/>
              <a:t>电池污染</a:t>
            </a:r>
          </a:p>
        </p:txBody>
      </p:sp>
      <p:sp>
        <p:nvSpPr>
          <p:cNvPr id="13315" name="Rectangle 3"/>
          <p:cNvSpPr>
            <a:spLocks noGrp="1" noChangeArrowheads="1"/>
          </p:cNvSpPr>
          <p:nvPr>
            <p:ph type="body" sz="half" idx="4294967295"/>
          </p:nvPr>
        </p:nvSpPr>
        <p:spPr bwMode="auto">
          <a:xfrm>
            <a:off x="395288" y="1989138"/>
            <a:ext cx="5292725" cy="4313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smtClean="0"/>
              <a:t>电池中有害物质 </a:t>
            </a:r>
            <a:r>
              <a:rPr lang="en-US" altLang="zh-CN" b="1" smtClean="0"/>
              <a:t>Pb</a:t>
            </a:r>
            <a:r>
              <a:rPr lang="zh-CN" altLang="en-US" b="1" smtClean="0"/>
              <a:t>、</a:t>
            </a:r>
            <a:r>
              <a:rPr lang="en-US" altLang="zh-CN" b="1" smtClean="0"/>
              <a:t>Cd  </a:t>
            </a:r>
            <a:r>
              <a:rPr lang="zh-CN" altLang="en-US" b="1" smtClean="0"/>
              <a:t>、 </a:t>
            </a:r>
            <a:r>
              <a:rPr lang="en-US" altLang="zh-CN" b="1" smtClean="0"/>
              <a:t>Hg</a:t>
            </a:r>
            <a:r>
              <a:rPr lang="zh-CN" altLang="en-US" b="1" smtClean="0"/>
              <a:t>等。</a:t>
            </a:r>
          </a:p>
          <a:p>
            <a:pPr eaLnBrk="1" hangingPunct="1"/>
            <a:r>
              <a:rPr lang="zh-CN" altLang="en-US" b="1" smtClean="0"/>
              <a:t>途径</a:t>
            </a:r>
            <a:r>
              <a:rPr lang="en-US" altLang="zh-CN" b="1" smtClean="0">
                <a:latin typeface="Arial" panose="020B0604020202020204" pitchFamily="34" charset="0"/>
              </a:rPr>
              <a:t>——</a:t>
            </a:r>
            <a:r>
              <a:rPr lang="zh-CN" altLang="en-US" b="1" smtClean="0"/>
              <a:t>水，农作物，肉食品</a:t>
            </a:r>
          </a:p>
          <a:p>
            <a:pPr eaLnBrk="1" hangingPunct="1"/>
            <a:r>
              <a:rPr lang="zh-CN" altLang="en-US" b="1" smtClean="0"/>
              <a:t>一个纽扣电池 造成的</a:t>
            </a:r>
            <a:r>
              <a:rPr lang="en-US" altLang="zh-CN" b="1" smtClean="0"/>
              <a:t>600t</a:t>
            </a:r>
            <a:r>
              <a:rPr lang="zh-CN" altLang="en-US" b="1" smtClean="0"/>
              <a:t>水污染，相当一个人一生饮水量；一只一号电池造成的污染，使</a:t>
            </a:r>
            <a:r>
              <a:rPr lang="en-US" altLang="zh-CN" b="1" smtClean="0"/>
              <a:t>1</a:t>
            </a:r>
            <a:r>
              <a:rPr lang="zh-CN" altLang="en-US" b="1" smtClean="0"/>
              <a:t>平方米土地失去永久使用价值。</a:t>
            </a:r>
            <a:endParaRPr lang="zh-CN" altLang="en-US" sz="3200" b="1" smtClean="0"/>
          </a:p>
          <a:p>
            <a:pPr eaLnBrk="1" hangingPunct="1"/>
            <a:endParaRPr lang="en-US" altLang="zh-CN" sz="2400" smtClean="0"/>
          </a:p>
        </p:txBody>
      </p:sp>
      <p:pic>
        <p:nvPicPr>
          <p:cNvPr id="13316" name="Picture 4" descr="电池2"/>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rot="1640114">
            <a:off x="7308850" y="1557338"/>
            <a:ext cx="1512888"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24850779"/>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bwMode="auto">
          <a:xfrm>
            <a:off x="5975350" y="4605338"/>
            <a:ext cx="3168650" cy="1631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capture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349500"/>
            <a:ext cx="2932112"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520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bwMode="auto">
          <a:xfrm>
            <a:off x="250825" y="9810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b="1" smtClean="0"/>
              <a:t>生态设计与绿色制造</a:t>
            </a:r>
          </a:p>
        </p:txBody>
      </p:sp>
      <p:sp>
        <p:nvSpPr>
          <p:cNvPr id="273411" name="Rectangle 3"/>
          <p:cNvSpPr>
            <a:spLocks noGrp="1" noChangeArrowheads="1"/>
          </p:cNvSpPr>
          <p:nvPr>
            <p:ph type="body" idx="1"/>
          </p:nvPr>
        </p:nvSpPr>
        <p:spPr bwMode="auto">
          <a:xfrm>
            <a:off x="457200" y="1600200"/>
            <a:ext cx="836295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t>所谓绿色制造，是指在从产品设计、制造、运输、使用、报废以处理的整个产品生命周期的过程中综合考虑环境影响和资源利用的现代制造模式，目的是将产品对环境的破坏或危害降到最小，并使资源综合利用率达到最高。 </a:t>
            </a:r>
            <a:br>
              <a:rPr lang="zh-CN" altLang="en-US" b="1" smtClean="0"/>
            </a:br>
            <a:endParaRPr lang="zh-CN" altLang="en-US" b="1" smtClean="0"/>
          </a:p>
        </p:txBody>
      </p:sp>
      <p:pic>
        <p:nvPicPr>
          <p:cNvPr id="15364" name="Picture 4" descr="capture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321175"/>
            <a:ext cx="309721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capture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278313"/>
            <a:ext cx="25923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4" name="Picture 6" descr="capture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4248150"/>
            <a:ext cx="3024187"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79025" fill="hold"/>
                                        <p:tgtEl>
                                          <p:spTgt spid="2"/>
                                        </p:tgtEl>
                                      </p:cBhvr>
                                    </p:cmd>
                                  </p:childTnLst>
                                </p:cTn>
                              </p:par>
                              <p:par>
                                <p:cTn id="7" presetID="5" presetClass="entr" presetSubtype="10" fill="hold" nodeType="withEffect">
                                  <p:stCondLst>
                                    <p:cond delay="0"/>
                                  </p:stCondLst>
                                  <p:childTnLst>
                                    <p:set>
                                      <p:cBhvr>
                                        <p:cTn id="8" dur="1" fill="hold">
                                          <p:stCondLst>
                                            <p:cond delay="0"/>
                                          </p:stCondLst>
                                        </p:cTn>
                                        <p:tgtEl>
                                          <p:spTgt spid="273414"/>
                                        </p:tgtEl>
                                        <p:attrNameLst>
                                          <p:attrName>style.visibility</p:attrName>
                                        </p:attrNameLst>
                                      </p:cBhvr>
                                      <p:to>
                                        <p:strVal val="visible"/>
                                      </p:to>
                                    </p:set>
                                    <p:animEffect transition="in" filter="checkerboard(across)">
                                      <p:cBhvr>
                                        <p:cTn id="9" dur="500"/>
                                        <p:tgtEl>
                                          <p:spTgt spid="2734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73410"/>
                                        </p:tgtEl>
                                        <p:attrNameLst>
                                          <p:attrName>style.visibility</p:attrName>
                                        </p:attrNameLst>
                                      </p:cBhvr>
                                      <p:to>
                                        <p:strVal val="visible"/>
                                      </p:to>
                                    </p:set>
                                    <p:animEffect transition="in" filter="blinds(horizontal)">
                                      <p:cBhvr>
                                        <p:cTn id="14" dur="500"/>
                                        <p:tgtEl>
                                          <p:spTgt spid="273410"/>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73411">
                                            <p:txEl>
                                              <p:pRg st="0" end="0"/>
                                            </p:txEl>
                                          </p:spTgt>
                                        </p:tgtEl>
                                        <p:attrNameLst>
                                          <p:attrName>style.visibility</p:attrName>
                                        </p:attrNameLst>
                                      </p:cBhvr>
                                      <p:to>
                                        <p:strVal val="visible"/>
                                      </p:to>
                                    </p:set>
                                    <p:animEffect transition="in" filter="checkerboard(across)">
                                      <p:cBhvr>
                                        <p:cTn id="19" dur="500"/>
                                        <p:tgtEl>
                                          <p:spTgt spid="273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273410" grpId="0"/>
      <p:bldP spid="2734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11188" y="908050"/>
            <a:ext cx="2663825" cy="1462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b="1" smtClean="0">
                <a:solidFill>
                  <a:srgbClr val="FF3300"/>
                </a:solidFill>
              </a:rPr>
              <a:t>触电事故</a:t>
            </a:r>
          </a:p>
        </p:txBody>
      </p:sp>
      <p:sp>
        <p:nvSpPr>
          <p:cNvPr id="182275" name="Rectangle 3"/>
          <p:cNvSpPr>
            <a:spLocks noGrp="1" noChangeArrowheads="1"/>
          </p:cNvSpPr>
          <p:nvPr>
            <p:ph type="body" idx="1"/>
          </p:nvPr>
        </p:nvSpPr>
        <p:spPr bwMode="auto">
          <a:xfrm>
            <a:off x="827088" y="1844675"/>
            <a:ext cx="59055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Clr>
                <a:srgbClr val="CC0099"/>
              </a:buClr>
              <a:buFont typeface="Wingdings" panose="05000000000000000000" pitchFamily="2" charset="2"/>
              <a:buChar char="l"/>
            </a:pPr>
            <a:r>
              <a:rPr lang="zh-CN" altLang="en-US" b="1" smtClean="0"/>
              <a:t>单极触电</a:t>
            </a:r>
          </a:p>
          <a:p>
            <a:pPr eaLnBrk="1" hangingPunct="1">
              <a:buClr>
                <a:srgbClr val="CC0099"/>
              </a:buClr>
              <a:buFont typeface="Wingdings" panose="05000000000000000000" pitchFamily="2" charset="2"/>
              <a:buChar char="l"/>
            </a:pPr>
            <a:r>
              <a:rPr lang="zh-CN" altLang="en-US" b="1" smtClean="0"/>
              <a:t>双极触电</a:t>
            </a:r>
          </a:p>
          <a:p>
            <a:pPr eaLnBrk="1" hangingPunct="1">
              <a:buClr>
                <a:srgbClr val="CC0099"/>
              </a:buClr>
              <a:buFont typeface="Wingdings" panose="05000000000000000000" pitchFamily="2" charset="2"/>
              <a:buChar char="l"/>
            </a:pPr>
            <a:r>
              <a:rPr lang="zh-CN" altLang="en-US" b="1" smtClean="0"/>
              <a:t>静电触电</a:t>
            </a:r>
          </a:p>
          <a:p>
            <a:pPr eaLnBrk="1" hangingPunct="1">
              <a:buClr>
                <a:srgbClr val="CC0099"/>
              </a:buClr>
              <a:buFont typeface="Wingdings" panose="05000000000000000000" pitchFamily="2" charset="2"/>
              <a:buChar char="l"/>
            </a:pPr>
            <a:r>
              <a:rPr lang="zh-CN" altLang="en-US" b="1" smtClean="0"/>
              <a:t>跨步电压触电</a:t>
            </a:r>
          </a:p>
        </p:txBody>
      </p:sp>
      <p:pic>
        <p:nvPicPr>
          <p:cNvPr id="17412" name="Picture 99" descr="qt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4076700"/>
            <a:ext cx="2808287"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0" descr="q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773238"/>
            <a:ext cx="230505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404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82275">
                                            <p:txEl>
                                              <p:pRg st="0" end="0"/>
                                            </p:txEl>
                                          </p:spTgt>
                                        </p:tgtEl>
                                        <p:attrNameLst>
                                          <p:attrName>style.visibility</p:attrName>
                                        </p:attrNameLst>
                                      </p:cBhvr>
                                      <p:to>
                                        <p:strVal val="visible"/>
                                      </p:to>
                                    </p:set>
                                    <p:animEffect transition="in" filter="blinds(horizontal)">
                                      <p:cBhvr>
                                        <p:cTn id="11" dur="500"/>
                                        <p:tgtEl>
                                          <p:spTgt spid="18227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2275">
                                            <p:txEl>
                                              <p:pRg st="1" end="1"/>
                                            </p:txEl>
                                          </p:spTgt>
                                        </p:tgtEl>
                                        <p:attrNameLst>
                                          <p:attrName>style.visibility</p:attrName>
                                        </p:attrNameLst>
                                      </p:cBhvr>
                                      <p:to>
                                        <p:strVal val="visible"/>
                                      </p:to>
                                    </p:set>
                                    <p:animEffect transition="in" filter="blinds(horizontal)">
                                      <p:cBhvr>
                                        <p:cTn id="16" dur="500"/>
                                        <p:tgtEl>
                                          <p:spTgt spid="18227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2275">
                                            <p:txEl>
                                              <p:pRg st="2" end="2"/>
                                            </p:txEl>
                                          </p:spTgt>
                                        </p:tgtEl>
                                        <p:attrNameLst>
                                          <p:attrName>style.visibility</p:attrName>
                                        </p:attrNameLst>
                                      </p:cBhvr>
                                      <p:to>
                                        <p:strVal val="visible"/>
                                      </p:to>
                                    </p:set>
                                    <p:animEffect transition="in" filter="blinds(horizontal)">
                                      <p:cBhvr>
                                        <p:cTn id="21" dur="500"/>
                                        <p:tgtEl>
                                          <p:spTgt spid="18227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2275">
                                            <p:txEl>
                                              <p:pRg st="3" end="3"/>
                                            </p:txEl>
                                          </p:spTgt>
                                        </p:tgtEl>
                                        <p:attrNameLst>
                                          <p:attrName>style.visibility</p:attrName>
                                        </p:attrNameLst>
                                      </p:cBhvr>
                                      <p:to>
                                        <p:strVal val="visible"/>
                                      </p:to>
                                    </p:set>
                                    <p:animEffect transition="in" filter="blinds(horizontal)">
                                      <p:cBhvr>
                                        <p:cTn id="26" dur="500"/>
                                        <p:tgtEl>
                                          <p:spTgt spid="182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041">
  <a:themeElements>
    <a:clrScheme name="B0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041">
      <a:majorFont>
        <a:latin typeface="-윤체M"/>
        <a:ea typeface="宋体"/>
        <a:cs typeface=""/>
      </a:majorFont>
      <a:minorFont>
        <a:latin typeface="-윤고딕140"/>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04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0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04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04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04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04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04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安全用电-肖君.ppt [兼容模式]" id="{965742C4-D02D-48A2-9450-327503970983}" vid="{DBBF6748-39B5-467A-9516-8375373A36D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2216</TotalTime>
  <Words>2571</Words>
  <Application>Microsoft Office PowerPoint</Application>
  <PresentationFormat>全屏显示(4:3)</PresentationFormat>
  <Paragraphs>290</Paragraphs>
  <Slides>39</Slides>
  <Notes>20</Notes>
  <HiddenSlides>0</HiddenSlides>
  <MMClips>39</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4" baseType="lpstr">
      <vt:lpstr>Gulim</vt:lpstr>
      <vt:lpstr>方正舒体</vt:lpstr>
      <vt:lpstr>黑体</vt:lpstr>
      <vt:lpstr>宋体</vt:lpstr>
      <vt:lpstr>-윤고딕140</vt:lpstr>
      <vt:lpstr>-윤체L</vt:lpstr>
      <vt:lpstr>-윤체M</vt:lpstr>
      <vt:lpstr>Arial</vt:lpstr>
      <vt:lpstr>Arial Narrow</vt:lpstr>
      <vt:lpstr>Symbol</vt:lpstr>
      <vt:lpstr>Tahoma</vt:lpstr>
      <vt:lpstr>Times New Roman</vt:lpstr>
      <vt:lpstr>Wingdings</vt:lpstr>
      <vt:lpstr>B041</vt:lpstr>
      <vt:lpstr>公式</vt:lpstr>
      <vt:lpstr> </vt:lpstr>
      <vt:lpstr>安 全</vt:lpstr>
      <vt:lpstr>安全用电</vt:lpstr>
      <vt:lpstr>基本用电安全</vt:lpstr>
      <vt:lpstr>PowerPoint 演示文稿</vt:lpstr>
      <vt:lpstr>PowerPoint 演示文稿</vt:lpstr>
      <vt:lpstr>电池污染</vt:lpstr>
      <vt:lpstr>生态设计与绿色制造</vt:lpstr>
      <vt:lpstr>触电事故</vt:lpstr>
      <vt:lpstr>触电事故</vt:lpstr>
      <vt:lpstr>触电事故</vt:lpstr>
      <vt:lpstr>触电事故</vt:lpstr>
      <vt:lpstr>触电危害</vt:lpstr>
      <vt:lpstr>PowerPoint 演示文稿</vt:lpstr>
      <vt:lpstr>PowerPoint 演示文稿</vt:lpstr>
      <vt:lpstr>触电危害</vt:lpstr>
      <vt:lpstr>触电事故原因</vt:lpstr>
      <vt:lpstr>PowerPoint 演示文稿</vt:lpstr>
      <vt:lpstr>安全用电——安全意识          </vt:lpstr>
      <vt:lpstr>安全用电——安全制度</vt:lpstr>
      <vt:lpstr>安全用电——安全技术</vt:lpstr>
      <vt:lpstr>安全用电——安全技术</vt:lpstr>
      <vt:lpstr>PowerPoint 演示文稿</vt:lpstr>
      <vt:lpstr>电气设备外壳有接地保护时：</vt:lpstr>
      <vt:lpstr>PowerPoint 演示文稿</vt:lpstr>
      <vt:lpstr>PowerPoint 演示文稿</vt:lpstr>
      <vt:lpstr>安全用电——电气产品</vt:lpstr>
      <vt:lpstr>安全用电——电气产品</vt:lpstr>
      <vt:lpstr> 安全用电——电气产品</vt:lpstr>
      <vt:lpstr> 安全用电——电气产品</vt:lpstr>
      <vt:lpstr> 安全用电——电气产品</vt:lpstr>
      <vt:lpstr>PowerPoint 演示文稿</vt:lpstr>
      <vt:lpstr>PowerPoint 演示文稿</vt:lpstr>
      <vt:lpstr>PowerPoint 演示文稿</vt:lpstr>
      <vt:lpstr>安全用电——防静电</vt:lpstr>
      <vt:lpstr>安全用电——防静电</vt:lpstr>
      <vt:lpstr> </vt:lpstr>
      <vt:lpstr>PowerPoint 演示文稿</vt:lpstr>
      <vt:lpstr>实习中的安全</vt:lpstr>
    </vt:vector>
  </TitlesOfParts>
  <Company>SCUT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FLM</dc:creator>
  <cp:lastModifiedBy>xiaojun</cp:lastModifiedBy>
  <cp:revision>145</cp:revision>
  <dcterms:created xsi:type="dcterms:W3CDTF">2006-10-22T01:17:35Z</dcterms:created>
  <dcterms:modified xsi:type="dcterms:W3CDTF">2020-02-19T04:39:02Z</dcterms:modified>
</cp:coreProperties>
</file>